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B943-751C-4E40-B0A9-87ECB38C2520}" type="datetimeFigureOut">
              <a:rPr lang="sl-SI" smtClean="0"/>
              <a:pPr/>
              <a:t>18.10.2018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C6D-C47F-41C0-9754-AFE8280DC61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6522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B943-751C-4E40-B0A9-87ECB38C2520}" type="datetimeFigureOut">
              <a:rPr lang="sl-SI" smtClean="0"/>
              <a:pPr/>
              <a:t>18.10.2018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C6D-C47F-41C0-9754-AFE8280DC61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0112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B943-751C-4E40-B0A9-87ECB38C2520}" type="datetimeFigureOut">
              <a:rPr lang="sl-SI" smtClean="0"/>
              <a:pPr/>
              <a:t>18.10.2018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C6D-C47F-41C0-9754-AFE8280DC61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5391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B943-751C-4E40-B0A9-87ECB38C2520}" type="datetimeFigureOut">
              <a:rPr lang="sl-SI" smtClean="0"/>
              <a:pPr/>
              <a:t>18.10.2018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C6D-C47F-41C0-9754-AFE8280DC61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02766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B943-751C-4E40-B0A9-87ECB38C2520}" type="datetimeFigureOut">
              <a:rPr lang="sl-SI" smtClean="0"/>
              <a:pPr/>
              <a:t>18.10.2018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C6D-C47F-41C0-9754-AFE8280DC61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4516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B943-751C-4E40-B0A9-87ECB38C2520}" type="datetimeFigureOut">
              <a:rPr lang="sl-SI" smtClean="0"/>
              <a:pPr/>
              <a:t>18.10.2018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C6D-C47F-41C0-9754-AFE8280DC61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7382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B943-751C-4E40-B0A9-87ECB38C2520}" type="datetimeFigureOut">
              <a:rPr lang="sl-SI" smtClean="0"/>
              <a:pPr/>
              <a:t>18.10.2018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C6D-C47F-41C0-9754-AFE8280DC61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60852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B943-751C-4E40-B0A9-87ECB38C2520}" type="datetimeFigureOut">
              <a:rPr lang="sl-SI" smtClean="0"/>
              <a:pPr/>
              <a:t>18.10.2018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C6D-C47F-41C0-9754-AFE8280DC61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650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B943-751C-4E40-B0A9-87ECB38C2520}" type="datetimeFigureOut">
              <a:rPr lang="sl-SI" smtClean="0"/>
              <a:pPr/>
              <a:t>18.10.2018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C6D-C47F-41C0-9754-AFE8280DC61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30715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B943-751C-4E40-B0A9-87ECB38C2520}" type="datetimeFigureOut">
              <a:rPr lang="sl-SI" smtClean="0"/>
              <a:pPr/>
              <a:t>18.10.2018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C6D-C47F-41C0-9754-AFE8280DC61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95073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B943-751C-4E40-B0A9-87ECB38C2520}" type="datetimeFigureOut">
              <a:rPr lang="sl-SI" smtClean="0"/>
              <a:pPr/>
              <a:t>18.10.2018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C6D-C47F-41C0-9754-AFE8280DC61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309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B943-751C-4E40-B0A9-87ECB38C2520}" type="datetimeFigureOut">
              <a:rPr lang="sl-SI" smtClean="0"/>
              <a:pPr/>
              <a:t>18.10.2018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C6D-C47F-41C0-9754-AFE8280DC61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24306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B943-751C-4E40-B0A9-87ECB38C2520}" type="datetimeFigureOut">
              <a:rPr lang="sl-SI" smtClean="0"/>
              <a:pPr/>
              <a:t>18.10.2018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C6D-C47F-41C0-9754-AFE8280DC61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2119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B943-751C-4E40-B0A9-87ECB38C2520}" type="datetimeFigureOut">
              <a:rPr lang="sl-SI" smtClean="0"/>
              <a:pPr/>
              <a:t>18.10.2018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C6D-C47F-41C0-9754-AFE8280DC61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3139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B943-751C-4E40-B0A9-87ECB38C2520}" type="datetimeFigureOut">
              <a:rPr lang="sl-SI" smtClean="0"/>
              <a:pPr/>
              <a:t>18.10.2018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C6D-C47F-41C0-9754-AFE8280DC61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331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B943-751C-4E40-B0A9-87ECB38C2520}" type="datetimeFigureOut">
              <a:rPr lang="sl-SI" smtClean="0"/>
              <a:pPr/>
              <a:t>18.10.2018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C6D-C47F-41C0-9754-AFE8280DC61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291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BB943-751C-4E40-B0A9-87ECB38C2520}" type="datetimeFigureOut">
              <a:rPr lang="sl-SI" smtClean="0"/>
              <a:pPr/>
              <a:t>18.10.2018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AC9C6D-C47F-41C0-9754-AFE8280DC61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825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AEA25F-F1FD-4591-BB5A-C0F8DA6498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9837" y="231786"/>
            <a:ext cx="8777836" cy="1202731"/>
          </a:xfrm>
        </p:spPr>
        <p:txBody>
          <a:bodyPr/>
          <a:lstStyle/>
          <a:p>
            <a:pPr algn="l"/>
            <a:r>
              <a:rPr lang="sl-SI" sz="3500" dirty="0">
                <a:solidFill>
                  <a:schemeClr val="accent2">
                    <a:lumMod val="75000"/>
                  </a:schemeClr>
                </a:solidFill>
              </a:rPr>
              <a:t>Slovensko nepremičninsko združenje</a:t>
            </a:r>
            <a:br>
              <a:rPr lang="sl-SI" sz="35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sl-SI" sz="3500" dirty="0">
                <a:solidFill>
                  <a:schemeClr val="accent2">
                    <a:lumMod val="75000"/>
                  </a:schemeClr>
                </a:solidFill>
              </a:rPr>
              <a:t>FIABCI Slovenija</a:t>
            </a:r>
            <a:endParaRPr lang="sl-SI" sz="3500" dirty="0">
              <a:solidFill>
                <a:schemeClr val="tx1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F009C2A-DE7F-455D-BD35-072B8FF4FE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9836" y="1836139"/>
            <a:ext cx="10564692" cy="4925388"/>
          </a:xfrm>
        </p:spPr>
        <p:txBody>
          <a:bodyPr>
            <a:normAutofit/>
          </a:bodyPr>
          <a:lstStyle/>
          <a:p>
            <a:pPr algn="l"/>
            <a:r>
              <a:rPr lang="sl-SI" sz="2400" dirty="0">
                <a:solidFill>
                  <a:schemeClr val="tx1"/>
                </a:solidFill>
              </a:rPr>
              <a:t>Projektna naloga</a:t>
            </a:r>
          </a:p>
          <a:p>
            <a:pPr algn="l"/>
            <a:r>
              <a:rPr lang="sl-SI" sz="2800" b="1" dirty="0">
                <a:solidFill>
                  <a:schemeClr val="tx1"/>
                </a:solidFill>
              </a:rPr>
              <a:t>STROKOVNE PODLAGE ZA ZAKONSKO UREDITEV</a:t>
            </a:r>
          </a:p>
          <a:p>
            <a:pPr algn="l"/>
            <a:r>
              <a:rPr lang="sl-SI" sz="2800" b="1" dirty="0">
                <a:solidFill>
                  <a:schemeClr val="tx1"/>
                </a:solidFill>
              </a:rPr>
              <a:t>ORGANIZACIJE IN DELOVANJA JAVNE NAJEMNIŠKE SLUŽBE</a:t>
            </a:r>
          </a:p>
          <a:p>
            <a:pPr algn="l"/>
            <a:endParaRPr lang="sl-SI" sz="2800" dirty="0">
              <a:solidFill>
                <a:schemeClr val="tx1"/>
              </a:solidFill>
            </a:endParaRPr>
          </a:p>
          <a:p>
            <a:pPr algn="l"/>
            <a:endParaRPr lang="sl-SI" sz="2800" dirty="0">
              <a:solidFill>
                <a:schemeClr val="tx1"/>
              </a:solidFill>
            </a:endParaRPr>
          </a:p>
          <a:p>
            <a:pPr algn="l"/>
            <a:r>
              <a:rPr lang="sl-SI" sz="2000" dirty="0">
                <a:solidFill>
                  <a:schemeClr val="tx1"/>
                </a:solidFill>
              </a:rPr>
              <a:t>Naročnik: Stanovanjski sklad Republike Slovenije, javni sklad</a:t>
            </a:r>
          </a:p>
          <a:p>
            <a:pPr algn="l"/>
            <a:r>
              <a:rPr lang="sl-SI" sz="2000" dirty="0">
                <a:solidFill>
                  <a:schemeClr val="tx1"/>
                </a:solidFill>
              </a:rPr>
              <a:t>Izdelovalec: Slovensko nepremičninsko združenje – FIABCI Slovenija</a:t>
            </a:r>
          </a:p>
          <a:p>
            <a:pPr algn="l"/>
            <a:r>
              <a:rPr lang="sl-SI" sz="2000" dirty="0">
                <a:solidFill>
                  <a:schemeClr val="tx1"/>
                </a:solidFill>
              </a:rPr>
              <a:t>Delovna skupina:	Franci Gerbec, vodja</a:t>
            </a:r>
          </a:p>
          <a:p>
            <a:pPr algn="l"/>
            <a:r>
              <a:rPr lang="sl-SI" sz="2000" dirty="0">
                <a:solidFill>
                  <a:schemeClr val="tx1"/>
                </a:solidFill>
              </a:rPr>
              <a:t>					dr. Simon Starček, član</a:t>
            </a:r>
          </a:p>
          <a:p>
            <a:pPr algn="l"/>
            <a:r>
              <a:rPr lang="sl-SI" sz="2000" dirty="0">
                <a:solidFill>
                  <a:schemeClr val="tx1"/>
                </a:solidFill>
              </a:rPr>
              <a:t>																	</a:t>
            </a:r>
            <a:r>
              <a:rPr lang="sl-SI" dirty="0">
                <a:solidFill>
                  <a:schemeClr val="tx1"/>
                </a:solidFill>
              </a:rPr>
              <a:t> 		   oktober 2018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B669172C-1BBA-4073-8471-60DCB9FC66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151" y="0"/>
            <a:ext cx="1529592" cy="153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202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03163B7-6EAA-47D4-B11D-3C723F93A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02673"/>
            <a:ext cx="10203187" cy="56386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b="1" dirty="0"/>
              <a:t>agencija – uporabnik (upravičenec)</a:t>
            </a:r>
          </a:p>
          <a:p>
            <a:pPr marL="0" indent="0">
              <a:buNone/>
            </a:pPr>
            <a:r>
              <a:rPr lang="sl-SI" sz="2400" dirty="0"/>
              <a:t>	- pogodba o uporabi (ne najemu) socialnega stanovanja za 3 leta      	  (z možnostjo podaljšanja)</a:t>
            </a:r>
          </a:p>
          <a:p>
            <a:pPr marL="0" indent="0">
              <a:buNone/>
            </a:pPr>
            <a:r>
              <a:rPr lang="sl-SI" sz="2400" b="1" dirty="0"/>
              <a:t>	</a:t>
            </a:r>
            <a:r>
              <a:rPr lang="sl-SI" sz="2400" dirty="0"/>
              <a:t>- obvezna sočasna sklenitev tripartitne pogodbe o socialnem 			  vključevanju</a:t>
            </a:r>
            <a:r>
              <a:rPr lang="sl-SI" sz="2400" b="1" dirty="0"/>
              <a:t> </a:t>
            </a:r>
            <a:r>
              <a:rPr lang="sl-SI" sz="2400" dirty="0"/>
              <a:t>(tudi zunanja socialna služba)</a:t>
            </a:r>
          </a:p>
          <a:p>
            <a:pPr marL="0" indent="0">
              <a:buNone/>
            </a:pPr>
            <a:r>
              <a:rPr lang="sl-SI" sz="2400" b="1" dirty="0"/>
              <a:t>CILJ: </a:t>
            </a:r>
            <a:r>
              <a:rPr lang="sl-SI" sz="2400" dirty="0"/>
              <a:t>usposobitev uporabnika za prehod na običajni stanovanjski        		    trg	(najem)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r>
              <a:rPr lang="sl-SI" sz="2400" b="1" dirty="0"/>
              <a:t>3. </a:t>
            </a:r>
            <a:r>
              <a:rPr lang="sl-SI" sz="2400" b="1" u="sng" dirty="0"/>
              <a:t>Pogoji za pridobitev pravice uporabe</a:t>
            </a:r>
            <a:r>
              <a:rPr lang="sl-SI" sz="2400" b="1" dirty="0"/>
              <a:t> – </a:t>
            </a:r>
            <a:r>
              <a:rPr lang="sl-SI" sz="2400" dirty="0"/>
              <a:t>uporaba tipologije ETHOS</a:t>
            </a:r>
          </a:p>
          <a:p>
            <a:pPr marL="0" indent="0">
              <a:buNone/>
            </a:pPr>
            <a:r>
              <a:rPr lang="sl-SI" sz="2400" b="1" dirty="0"/>
              <a:t>	Upravičenci – pogoj:</a:t>
            </a:r>
          </a:p>
          <a:p>
            <a:pPr marL="0" indent="0">
              <a:buNone/>
            </a:pPr>
            <a:r>
              <a:rPr lang="sl-SI" sz="2400" dirty="0"/>
              <a:t>	- dohodek uporabnika oz. gospodinjstva, ki ne presega minimalne 		  plače v </a:t>
            </a:r>
            <a:r>
              <a:rPr lang="sl-SI" sz="2400" dirty="0" err="1"/>
              <a:t>Luxemburgu</a:t>
            </a:r>
            <a:r>
              <a:rPr lang="sl-SI" sz="2400" dirty="0"/>
              <a:t> (2.000 EUR/mesec)</a:t>
            </a:r>
            <a:r>
              <a:rPr lang="sl-SI" sz="2400" b="1" u="sng" dirty="0"/>
              <a:t> 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endParaRPr lang="sl-SI" sz="2400" b="1" dirty="0"/>
          </a:p>
        </p:txBody>
      </p:sp>
    </p:spTree>
    <p:extLst>
      <p:ext uri="{BB962C8B-B14F-4D97-AF65-F5344CB8AC3E}">
        <p14:creationId xmlns:p14="http://schemas.microsoft.com/office/powerpoint/2010/main" val="1757938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DDB8746-59F9-4125-9FF0-B6D80A24F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360727"/>
            <a:ext cx="10203187" cy="64091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b="1" dirty="0"/>
              <a:t>4. </a:t>
            </a:r>
            <a:r>
              <a:rPr lang="sl-SI" sz="2400" b="1" u="sng" dirty="0"/>
              <a:t>Odločanje o dodelitvi uporabe socialnih stanovanj</a:t>
            </a:r>
          </a:p>
          <a:p>
            <a:pPr marL="0" indent="0">
              <a:buNone/>
            </a:pPr>
            <a:r>
              <a:rPr lang="sl-SI" sz="2400" dirty="0"/>
              <a:t>	- posebna Komisija (pri Agenciji) z udeležbo predstavnikov:</a:t>
            </a:r>
          </a:p>
          <a:p>
            <a:pPr marL="0" indent="0">
              <a:buNone/>
            </a:pPr>
            <a:r>
              <a:rPr lang="sl-SI" sz="2400" dirty="0"/>
              <a:t>		+ lokalne skupnosti</a:t>
            </a:r>
          </a:p>
          <a:p>
            <a:pPr marL="0" indent="0">
              <a:buNone/>
            </a:pPr>
            <a:r>
              <a:rPr lang="sl-SI" sz="2400" dirty="0"/>
              <a:t>		+ zunanje socialne službe</a:t>
            </a:r>
          </a:p>
          <a:p>
            <a:pPr marL="0" indent="0">
              <a:buNone/>
            </a:pPr>
            <a:r>
              <a:rPr lang="sl-SI" sz="2400" dirty="0"/>
              <a:t>		+ socialne najemniške agencije </a:t>
            </a:r>
          </a:p>
          <a:p>
            <a:pPr marL="0" indent="0">
              <a:buNone/>
            </a:pPr>
            <a:r>
              <a:rPr lang="sl-SI" sz="2400" dirty="0"/>
              <a:t>		+ pristojnega ministrstva</a:t>
            </a:r>
          </a:p>
          <a:p>
            <a:pPr marL="0" indent="0">
              <a:buNone/>
            </a:pPr>
            <a:r>
              <a:rPr lang="sl-SI" sz="2400" dirty="0"/>
              <a:t>		+ regije (Urada za socialo)</a:t>
            </a:r>
          </a:p>
          <a:p>
            <a:pPr marL="0" indent="0">
              <a:buNone/>
            </a:pPr>
            <a:r>
              <a:rPr lang="sl-SI" sz="2400" b="1" dirty="0"/>
              <a:t>5. </a:t>
            </a:r>
            <a:r>
              <a:rPr lang="sl-SI" sz="2400" b="1" u="sng" dirty="0"/>
              <a:t>Sistematičen in strog nadzor in pomoč uporabnikom</a:t>
            </a:r>
          </a:p>
          <a:p>
            <a:pPr marL="0" indent="0">
              <a:buNone/>
            </a:pPr>
            <a:r>
              <a:rPr lang="sl-SI" sz="2400" dirty="0"/>
              <a:t>	- agencija (6 mesečno)</a:t>
            </a:r>
          </a:p>
          <a:p>
            <a:pPr marL="0" indent="0">
              <a:buNone/>
            </a:pPr>
            <a:r>
              <a:rPr lang="sl-SI" sz="2400" dirty="0"/>
              <a:t>	- zunanja socialna služba (3 mesečno)</a:t>
            </a:r>
          </a:p>
          <a:p>
            <a:pPr marL="0" indent="0">
              <a:buNone/>
            </a:pPr>
            <a:r>
              <a:rPr lang="sl-SI" sz="2400" b="1" dirty="0"/>
              <a:t>6. </a:t>
            </a:r>
            <a:r>
              <a:rPr lang="sl-SI" sz="2400" b="1" u="sng" dirty="0"/>
              <a:t>Upravljanje in financiranje izvajanja sistema JNS</a:t>
            </a:r>
          </a:p>
          <a:p>
            <a:pPr marL="0" indent="0">
              <a:buNone/>
            </a:pPr>
            <a:r>
              <a:rPr lang="sl-SI" sz="2400" dirty="0"/>
              <a:t>	- dve ministrstvi in Regionalni urad za socialo</a:t>
            </a:r>
          </a:p>
          <a:p>
            <a:pPr marL="0" indent="0">
              <a:buNone/>
            </a:pPr>
            <a:r>
              <a:rPr lang="sl-SI" sz="2400" dirty="0"/>
              <a:t>		+ za stanovanjske zadeve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627786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372029E-1DF5-48B8-8257-91F50B514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302005"/>
            <a:ext cx="10287077" cy="61575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2400" dirty="0"/>
              <a:t>		+ za socialno vključevanje</a:t>
            </a:r>
          </a:p>
          <a:p>
            <a:pPr marL="0" indent="0">
              <a:buNone/>
            </a:pPr>
            <a:r>
              <a:rPr lang="sl-SI" sz="2400" dirty="0"/>
              <a:t>	- </a:t>
            </a:r>
            <a:r>
              <a:rPr lang="sl-SI" sz="2400" b="1" dirty="0"/>
              <a:t>letne pogodbe z izvajalci</a:t>
            </a:r>
          </a:p>
          <a:p>
            <a:pPr marL="0" indent="0">
              <a:buNone/>
            </a:pPr>
            <a:r>
              <a:rPr lang="sl-SI" sz="2400" b="1" dirty="0"/>
              <a:t>		</a:t>
            </a:r>
            <a:r>
              <a:rPr lang="sl-SI" sz="2400" dirty="0"/>
              <a:t>+ pokrivanje planiranih stroškov in tveganj</a:t>
            </a:r>
          </a:p>
          <a:p>
            <a:pPr marL="0" indent="0">
              <a:buNone/>
            </a:pPr>
            <a:r>
              <a:rPr lang="sl-SI" sz="2400" dirty="0"/>
              <a:t>		+ število socialnih stanovanj</a:t>
            </a:r>
          </a:p>
          <a:p>
            <a:pPr marL="0" indent="0">
              <a:buNone/>
            </a:pPr>
            <a:r>
              <a:rPr lang="sl-SI" sz="2400" dirty="0"/>
              <a:t>	- brez posebnega licenciranja (dovoljenj) za izvajalce JNS</a:t>
            </a:r>
          </a:p>
          <a:p>
            <a:pPr marL="0" indent="0">
              <a:buNone/>
            </a:pPr>
            <a:r>
              <a:rPr lang="sl-SI" sz="2400" dirty="0"/>
              <a:t>	- pogoje usposobljenosti preverita ministrstvi pred sklenitvijo 		 		  pogodbe</a:t>
            </a:r>
          </a:p>
          <a:p>
            <a:pPr marL="0" indent="0">
              <a:buNone/>
            </a:pPr>
            <a:r>
              <a:rPr lang="sl-SI" sz="2400" b="1" dirty="0"/>
              <a:t>2. BELGIJA  </a:t>
            </a:r>
          </a:p>
          <a:p>
            <a:pPr marL="0" indent="0">
              <a:buNone/>
            </a:pPr>
            <a:r>
              <a:rPr lang="sl-SI" sz="2400" b="1" dirty="0"/>
              <a:t>2.1. Temeljne značilnosti</a:t>
            </a:r>
          </a:p>
          <a:p>
            <a:pPr marL="0" indent="0">
              <a:buNone/>
            </a:pPr>
            <a:r>
              <a:rPr lang="sl-SI" sz="2400" b="1" dirty="0"/>
              <a:t> 1. Na ravni zvezne države samo:</a:t>
            </a:r>
          </a:p>
          <a:p>
            <a:pPr marL="0" indent="0">
              <a:buNone/>
            </a:pPr>
            <a:r>
              <a:rPr lang="sl-SI" sz="2400" dirty="0"/>
              <a:t>	- enotna zakonska ureditev stanovanjskih najemnih razmerij        	 		  (Civilni kodeks)</a:t>
            </a:r>
          </a:p>
          <a:p>
            <a:pPr marL="0" indent="0">
              <a:buNone/>
            </a:pPr>
            <a:r>
              <a:rPr lang="sl-SI" sz="2400" b="1" dirty="0"/>
              <a:t>2. Obsežna celovita zakonska ureditev na ravni vsake zvezne enote 	(Valonija,	Flandrija, </a:t>
            </a:r>
            <a:r>
              <a:rPr lang="sl-SI" sz="2400" b="1" dirty="0" err="1"/>
              <a:t>Bruxelles</a:t>
            </a:r>
            <a:r>
              <a:rPr lang="sl-SI" sz="24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31705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E0890F1-E703-4F7F-9866-913E956B7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94283"/>
            <a:ext cx="10287077" cy="62833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b="1" dirty="0"/>
              <a:t>2.2. Valonija</a:t>
            </a:r>
          </a:p>
          <a:p>
            <a:pPr marL="0" indent="0">
              <a:buNone/>
            </a:pPr>
            <a:r>
              <a:rPr lang="sl-SI" sz="2400" b="1" dirty="0"/>
              <a:t>Valonski stanovanjski zakonik:</a:t>
            </a:r>
          </a:p>
          <a:p>
            <a:pPr marL="0" indent="0">
              <a:buNone/>
            </a:pPr>
            <a:r>
              <a:rPr lang="sl-SI" sz="2400" b="1" dirty="0"/>
              <a:t>1. Upravičenci:</a:t>
            </a:r>
          </a:p>
          <a:p>
            <a:pPr marL="0" indent="0">
              <a:buNone/>
            </a:pPr>
            <a:r>
              <a:rPr lang="sl-SI" sz="2400" b="1" dirty="0"/>
              <a:t>	</a:t>
            </a:r>
            <a:r>
              <a:rPr lang="sl-SI" sz="2400" dirty="0"/>
              <a:t>- </a:t>
            </a:r>
            <a:r>
              <a:rPr lang="sl-SI" sz="2400" b="1" dirty="0"/>
              <a:t>ciljne skupine: </a:t>
            </a:r>
            <a:r>
              <a:rPr lang="sl-SI" sz="2400" dirty="0"/>
              <a:t> gospodinjstva z nizkimi dohodki – 3 kategorije     		  (do 10.000 EUR/letno, do 25.000 EUR/letno, do 50.000 EUR/letno</a:t>
            </a:r>
          </a:p>
          <a:p>
            <a:pPr marL="0" indent="0">
              <a:buNone/>
            </a:pPr>
            <a:r>
              <a:rPr lang="sl-SI" sz="2400" b="1" dirty="0"/>
              <a:t>	- pogoj: </a:t>
            </a:r>
            <a:r>
              <a:rPr lang="sl-SI" sz="2400" dirty="0"/>
              <a:t> oseba nima lastnega stanovanja ali preužitka na drugem 	   		  stanovanju</a:t>
            </a:r>
          </a:p>
          <a:p>
            <a:pPr marL="0" indent="0">
              <a:buNone/>
            </a:pPr>
            <a:r>
              <a:rPr lang="sl-SI" sz="2400" b="1" dirty="0"/>
              <a:t>	- posebna merila za </a:t>
            </a:r>
            <a:r>
              <a:rPr lang="sl-SI" sz="2400" b="1" dirty="0" err="1"/>
              <a:t>hendikepirane</a:t>
            </a:r>
            <a:r>
              <a:rPr lang="sl-SI" sz="2400" b="1" dirty="0"/>
              <a:t> osebe</a:t>
            </a:r>
          </a:p>
          <a:p>
            <a:pPr marL="0" indent="0">
              <a:buNone/>
            </a:pPr>
            <a:r>
              <a:rPr lang="sl-SI" sz="2400" b="1" dirty="0"/>
              <a:t>2. Izvajalci JNS</a:t>
            </a:r>
          </a:p>
          <a:p>
            <a:pPr marL="0" indent="0">
              <a:buNone/>
            </a:pPr>
            <a:r>
              <a:rPr lang="sl-SI" sz="2400" dirty="0"/>
              <a:t>	- javno-pravne osebe</a:t>
            </a:r>
          </a:p>
          <a:p>
            <a:pPr marL="0" indent="0">
              <a:buNone/>
            </a:pPr>
            <a:r>
              <a:rPr lang="sl-SI" sz="2400" dirty="0"/>
              <a:t>	- zasebno-pravne osebe</a:t>
            </a:r>
          </a:p>
          <a:p>
            <a:pPr marL="0" indent="0">
              <a:buNone/>
            </a:pPr>
            <a:r>
              <a:rPr lang="sl-SI" sz="2400" dirty="0"/>
              <a:t>	- </a:t>
            </a:r>
            <a:r>
              <a:rPr lang="sl-SI" sz="2400" b="1" dirty="0"/>
              <a:t>dovoljenja za opravljanje dejavnosti</a:t>
            </a:r>
            <a:r>
              <a:rPr lang="sl-SI" sz="2400" dirty="0"/>
              <a:t> – ministrstvo za stanovanjske 		   zadeve – ob izpolnitvi pogojev, določenih v Uredbi Vlade</a:t>
            </a:r>
          </a:p>
        </p:txBody>
      </p:sp>
    </p:spTree>
    <p:extLst>
      <p:ext uri="{BB962C8B-B14F-4D97-AF65-F5344CB8AC3E}">
        <p14:creationId xmlns:p14="http://schemas.microsoft.com/office/powerpoint/2010/main" val="3266212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EE0D28A-96D6-4B2E-AA7B-C93B2E73D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10393"/>
            <a:ext cx="10261910" cy="6191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b="1" dirty="0"/>
              <a:t>3. Način delovanja izvajalcev JNS – 3 možni načini</a:t>
            </a:r>
          </a:p>
          <a:p>
            <a:pPr marL="0" indent="0">
              <a:buNone/>
            </a:pPr>
            <a:r>
              <a:rPr lang="sl-SI" sz="2400" b="1" dirty="0"/>
              <a:t>	- posrednik</a:t>
            </a:r>
            <a:r>
              <a:rPr lang="sl-SI" sz="2400" dirty="0"/>
              <a:t> med lastnikom – najemodajalcem in najemnikom   	  			  (upravičencem po zakonu)</a:t>
            </a:r>
          </a:p>
          <a:p>
            <a:pPr marL="0" indent="0">
              <a:buNone/>
            </a:pPr>
            <a:r>
              <a:rPr lang="sl-SI" sz="2400" b="1" dirty="0"/>
              <a:t>	- upravitelj stanovanja</a:t>
            </a:r>
            <a:r>
              <a:rPr lang="sl-SI" sz="2400" dirty="0"/>
              <a:t>- sklenitev pogodbe o upravljanju z lastnikom</a:t>
            </a:r>
          </a:p>
          <a:p>
            <a:pPr marL="0" indent="0">
              <a:buNone/>
            </a:pPr>
            <a:r>
              <a:rPr lang="sl-SI" sz="2400" b="1" dirty="0"/>
              <a:t>	- najemnik stanovanja / in podnajem </a:t>
            </a:r>
            <a:r>
              <a:rPr lang="sl-SI" sz="2400" dirty="0"/>
              <a:t>z upravičencem</a:t>
            </a:r>
          </a:p>
          <a:p>
            <a:pPr marL="0" indent="0">
              <a:buNone/>
            </a:pPr>
            <a:r>
              <a:rPr lang="sl-SI" sz="2400" b="1" dirty="0"/>
              <a:t>Prevladujoči model - pogodba o upravljanju stanovanja:</a:t>
            </a:r>
          </a:p>
          <a:p>
            <a:pPr marL="0" indent="0">
              <a:buNone/>
            </a:pPr>
            <a:r>
              <a:rPr lang="sl-SI" sz="2400" b="1" dirty="0"/>
              <a:t>	</a:t>
            </a:r>
            <a:r>
              <a:rPr lang="sl-SI" sz="2400" dirty="0"/>
              <a:t>- bruto najemnina, dogovorjena z lastnikom</a:t>
            </a:r>
          </a:p>
          <a:p>
            <a:pPr marL="0" indent="0">
              <a:buNone/>
            </a:pPr>
            <a:r>
              <a:rPr lang="sl-SI" sz="2400" b="1" dirty="0"/>
              <a:t>	</a:t>
            </a:r>
            <a:r>
              <a:rPr lang="sl-SI" sz="2400" dirty="0"/>
              <a:t>- marža izvajalca do 15% bruto najemnine</a:t>
            </a:r>
          </a:p>
          <a:p>
            <a:pPr marL="0" indent="0">
              <a:buNone/>
            </a:pPr>
            <a:r>
              <a:rPr lang="sl-SI" sz="2400" dirty="0"/>
              <a:t>		+ določeni stroški v breme lastnika</a:t>
            </a:r>
          </a:p>
          <a:p>
            <a:pPr marL="0" indent="0">
              <a:buNone/>
            </a:pPr>
            <a:r>
              <a:rPr lang="sl-SI" sz="2400" dirty="0"/>
              <a:t>		+ lastnik dobi neto najemnino</a:t>
            </a:r>
          </a:p>
          <a:p>
            <a:pPr marL="0" indent="0">
              <a:buNone/>
            </a:pPr>
            <a:r>
              <a:rPr lang="sl-SI" sz="2400" dirty="0"/>
              <a:t>	- tveganja oddaje v najem nosi izvajalec JNS</a:t>
            </a:r>
          </a:p>
          <a:p>
            <a:pPr marL="0" indent="0">
              <a:buNone/>
            </a:pP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1947852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7836117-BB1F-43C0-AC17-4781D88FC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327171"/>
            <a:ext cx="10303855" cy="63840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2400" b="1" dirty="0"/>
              <a:t>4. Upravljanje agencij in odločanje o dodelitvi stanovanj</a:t>
            </a:r>
          </a:p>
          <a:p>
            <a:pPr marL="0" indent="0">
              <a:buNone/>
            </a:pPr>
            <a:r>
              <a:rPr lang="sl-SI" sz="2400" b="1" dirty="0"/>
              <a:t>	</a:t>
            </a:r>
            <a:r>
              <a:rPr lang="sl-SI" sz="2400" dirty="0"/>
              <a:t>- Komisija za dodelitev (enak model kot </a:t>
            </a:r>
            <a:r>
              <a:rPr lang="sl-SI" sz="2400" dirty="0" err="1"/>
              <a:t>Luxemburg</a:t>
            </a:r>
            <a:r>
              <a:rPr lang="sl-SI" sz="2400" dirty="0"/>
              <a:t>)</a:t>
            </a:r>
          </a:p>
          <a:p>
            <a:pPr marL="0" indent="0">
              <a:buNone/>
            </a:pPr>
            <a:endParaRPr lang="sl-SI" sz="1600" b="1" dirty="0"/>
          </a:p>
          <a:p>
            <a:pPr marL="0" indent="0">
              <a:buNone/>
            </a:pPr>
            <a:r>
              <a:rPr lang="sl-SI" sz="2400" b="1" dirty="0"/>
              <a:t>5. Pogodbena razmerja z najemnikom</a:t>
            </a:r>
          </a:p>
          <a:p>
            <a:pPr marL="0" indent="0">
              <a:buNone/>
            </a:pPr>
            <a:r>
              <a:rPr lang="sl-SI" sz="2400" b="1" dirty="0"/>
              <a:t>	</a:t>
            </a:r>
            <a:r>
              <a:rPr lang="sl-SI" sz="2400" dirty="0"/>
              <a:t>- običajna najemna pogodba za določeno dobo (1 leto s podaljšanji, 	  	  preverjanje izpolnjevanja pogojev)</a:t>
            </a:r>
          </a:p>
          <a:p>
            <a:pPr marL="0" indent="0">
              <a:buNone/>
            </a:pPr>
            <a:endParaRPr lang="sl-SI" sz="1600" b="1" dirty="0"/>
          </a:p>
          <a:p>
            <a:pPr marL="0" indent="0">
              <a:buNone/>
            </a:pPr>
            <a:r>
              <a:rPr lang="sl-SI" sz="2400" b="1" dirty="0"/>
              <a:t>6. Financiranje in pokrivanje stroškov agencije</a:t>
            </a:r>
          </a:p>
          <a:p>
            <a:pPr marL="0" indent="0">
              <a:buNone/>
            </a:pPr>
            <a:r>
              <a:rPr lang="sl-SI" sz="2400" b="1" dirty="0"/>
              <a:t>	</a:t>
            </a:r>
            <a:r>
              <a:rPr lang="sl-SI" sz="2400" dirty="0"/>
              <a:t>- poleg marže od bruto najemnine plačuje država (zvezna enota)			  del stroškov izvajanja storitev izvajalca JNS</a:t>
            </a:r>
          </a:p>
          <a:p>
            <a:pPr marL="0" indent="0">
              <a:buNone/>
            </a:pPr>
            <a:endParaRPr lang="sl-SI" sz="1600" b="1" dirty="0"/>
          </a:p>
          <a:p>
            <a:pPr marL="0" indent="0">
              <a:buNone/>
            </a:pPr>
            <a:r>
              <a:rPr lang="sl-SI" sz="2400" b="1" dirty="0"/>
              <a:t>7. Davčne olajšave</a:t>
            </a:r>
          </a:p>
          <a:p>
            <a:pPr marL="0" indent="0">
              <a:buNone/>
            </a:pPr>
            <a:r>
              <a:rPr lang="sl-SI" sz="2400" b="1" dirty="0"/>
              <a:t>	- pri davku na nepremičnine</a:t>
            </a:r>
          </a:p>
          <a:p>
            <a:pPr marL="0" indent="0">
              <a:buNone/>
            </a:pPr>
            <a:r>
              <a:rPr lang="sl-SI" sz="2400" b="1" dirty="0"/>
              <a:t>		</a:t>
            </a:r>
            <a:r>
              <a:rPr lang="sl-SI" sz="2400" dirty="0"/>
              <a:t>+ znižanje od 1,25% na 0,8% v primeru oddajanja v najem kot 				   socialno stanovanje  </a:t>
            </a:r>
            <a:endParaRPr lang="sl-SI" sz="2400" b="1" dirty="0"/>
          </a:p>
          <a:p>
            <a:pPr marL="0" indent="0">
              <a:buNone/>
            </a:pPr>
            <a:endParaRPr lang="sl-SI" sz="2400" b="1" dirty="0"/>
          </a:p>
          <a:p>
            <a:pPr marL="0" indent="0">
              <a:buNone/>
            </a:pPr>
            <a:endParaRPr lang="sl-SI" sz="2400" b="1" dirty="0"/>
          </a:p>
          <a:p>
            <a:pPr marL="0" indent="0">
              <a:buNone/>
            </a:pP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703903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3D2D892-7C05-4361-95E0-DDE6D629B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637563"/>
            <a:ext cx="9565625" cy="5403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/>
              <a:t>		</a:t>
            </a:r>
          </a:p>
          <a:p>
            <a:pPr marL="0" indent="0">
              <a:buNone/>
            </a:pPr>
            <a:r>
              <a:rPr lang="sl-SI" sz="2400" dirty="0"/>
              <a:t>		+ pri fizičnih osebah – najemodajalcih stopnja davka 0,0%</a:t>
            </a:r>
          </a:p>
          <a:p>
            <a:pPr marL="0" indent="0">
              <a:buNone/>
            </a:pPr>
            <a:r>
              <a:rPr lang="sl-SI" sz="2400" dirty="0"/>
              <a:t>	- </a:t>
            </a:r>
            <a:r>
              <a:rPr lang="sl-SI" sz="2400" b="1" dirty="0"/>
              <a:t>pri DDV</a:t>
            </a:r>
          </a:p>
          <a:p>
            <a:pPr marL="0" indent="0">
              <a:buNone/>
            </a:pPr>
            <a:r>
              <a:rPr lang="sl-SI" sz="2400" b="1" dirty="0"/>
              <a:t>		</a:t>
            </a:r>
            <a:r>
              <a:rPr lang="sl-SI" sz="2400" dirty="0"/>
              <a:t>+ 12% DDV samo za stanovanja, namenjena najemu za 				   najmanj 15 let</a:t>
            </a:r>
          </a:p>
        </p:txBody>
      </p:sp>
    </p:spTree>
    <p:extLst>
      <p:ext uri="{BB962C8B-B14F-4D97-AF65-F5344CB8AC3E}">
        <p14:creationId xmlns:p14="http://schemas.microsoft.com/office/powerpoint/2010/main" val="4279661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BEEFDB-4315-4155-ADAA-A6F2F45DC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9809"/>
          </a:xfrm>
        </p:spPr>
        <p:txBody>
          <a:bodyPr>
            <a:normAutofit fontScale="90000"/>
          </a:bodyPr>
          <a:lstStyle/>
          <a:p>
            <a:r>
              <a:rPr lang="sl-SI" sz="3500" dirty="0">
                <a:solidFill>
                  <a:schemeClr val="tx1"/>
                </a:solidFill>
              </a:rPr>
              <a:t>IV. PREDLOG ZAKONSKE UREDITVE JAVNE NAJEMNIŠKE SLUŽBE V NOVEM SZ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CA63F84-B0E1-4277-A4D5-65076F451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261" y="1795244"/>
            <a:ext cx="10211576" cy="49495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2400" b="1" dirty="0"/>
              <a:t>CILJI IN NAMEN DELOVANJA JNS</a:t>
            </a:r>
          </a:p>
          <a:p>
            <a:pPr marL="0" indent="0">
              <a:buNone/>
            </a:pPr>
            <a:r>
              <a:rPr lang="sl-SI" sz="2400" b="1" dirty="0"/>
              <a:t>1. </a:t>
            </a:r>
            <a:r>
              <a:rPr lang="sl-SI" sz="2400" b="1" u="sng" dirty="0"/>
              <a:t>CILJI</a:t>
            </a:r>
          </a:p>
          <a:p>
            <a:pPr marL="0" indent="0">
              <a:buNone/>
            </a:pPr>
            <a:r>
              <a:rPr lang="sl-SI" sz="2400" dirty="0"/>
              <a:t>1. </a:t>
            </a:r>
            <a:r>
              <a:rPr lang="sl-SI" sz="2400" b="1" dirty="0"/>
              <a:t>Zagotavljanje primernih stanovanj </a:t>
            </a:r>
            <a:r>
              <a:rPr lang="sl-SI" sz="2400" dirty="0"/>
              <a:t>osebam in gospodinjstvom:</a:t>
            </a:r>
          </a:p>
          <a:p>
            <a:pPr marL="0" indent="0">
              <a:buNone/>
            </a:pPr>
            <a:r>
              <a:rPr lang="sl-SI" sz="2400" dirty="0"/>
              <a:t>	- z nizkimi dohodki</a:t>
            </a:r>
          </a:p>
          <a:p>
            <a:pPr marL="0" indent="0">
              <a:buNone/>
            </a:pPr>
            <a:r>
              <a:rPr lang="sl-SI" sz="2400" dirty="0"/>
              <a:t>	- drugim socialno izključenim in stanovanjsko prikrajšanim osebam</a:t>
            </a:r>
          </a:p>
          <a:p>
            <a:pPr marL="0" indent="0">
              <a:buNone/>
            </a:pPr>
            <a:r>
              <a:rPr lang="sl-SI" sz="2400" dirty="0"/>
              <a:t>2. </a:t>
            </a:r>
            <a:r>
              <a:rPr lang="sl-SI" sz="2400" b="1" dirty="0"/>
              <a:t>Aktiviranje in vključevanje nenaseljenih ali funkcionalno    	neustreznih stanovanj v zasebni ali javni lasti v najem preko JNS</a:t>
            </a:r>
          </a:p>
          <a:p>
            <a:pPr marL="0" indent="0">
              <a:buNone/>
            </a:pPr>
            <a:r>
              <a:rPr lang="sl-SI" sz="2400" dirty="0"/>
              <a:t>3. </a:t>
            </a:r>
            <a:r>
              <a:rPr lang="sl-SI" sz="2400" b="1" dirty="0"/>
              <a:t>Sodelovanje in strokovno svetovanje ter organizacijska in finančna 	pomoč</a:t>
            </a:r>
          </a:p>
          <a:p>
            <a:pPr marL="0" indent="0">
              <a:buNone/>
            </a:pPr>
            <a:r>
              <a:rPr lang="sl-SI" sz="2400" b="1" dirty="0"/>
              <a:t>	- </a:t>
            </a:r>
            <a:r>
              <a:rPr lang="sl-SI" sz="2400" dirty="0"/>
              <a:t>lastnikom stanovanj – najemodajalcem</a:t>
            </a:r>
          </a:p>
          <a:p>
            <a:pPr marL="0" indent="0">
              <a:buNone/>
            </a:pPr>
            <a:r>
              <a:rPr lang="sl-SI" sz="2400" b="1" dirty="0"/>
              <a:t>	- </a:t>
            </a:r>
            <a:r>
              <a:rPr lang="sl-SI" sz="2400" dirty="0"/>
              <a:t>upravičencem - podnajemnikom</a:t>
            </a:r>
            <a:endParaRPr lang="sl-SI" sz="2400" b="1" dirty="0"/>
          </a:p>
        </p:txBody>
      </p:sp>
    </p:spTree>
    <p:extLst>
      <p:ext uri="{BB962C8B-B14F-4D97-AF65-F5344CB8AC3E}">
        <p14:creationId xmlns:p14="http://schemas.microsoft.com/office/powerpoint/2010/main" val="3963619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AD57487-9276-4C01-A66B-17D0FEB87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76837"/>
            <a:ext cx="10110908" cy="5764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/>
              <a:t>4. </a:t>
            </a:r>
            <a:r>
              <a:rPr lang="sl-SI" sz="2400" b="1" dirty="0"/>
              <a:t>Izboljšanje pravne varnosti podnajemnikov in lastnikov stanovanj</a:t>
            </a:r>
          </a:p>
          <a:p>
            <a:pPr marL="0" indent="0">
              <a:buNone/>
            </a:pPr>
            <a:endParaRPr lang="sl-SI" sz="2400" b="1" dirty="0"/>
          </a:p>
          <a:p>
            <a:pPr marL="0" indent="0">
              <a:buNone/>
            </a:pPr>
            <a:r>
              <a:rPr lang="sl-SI" sz="2400" b="1" dirty="0"/>
              <a:t>2. </a:t>
            </a:r>
            <a:r>
              <a:rPr lang="sl-SI" sz="2400" b="1" u="sng" dirty="0"/>
              <a:t>NAMEN / NALOGE JNS</a:t>
            </a:r>
          </a:p>
          <a:p>
            <a:pPr marL="0" indent="0">
              <a:buNone/>
            </a:pPr>
            <a:r>
              <a:rPr lang="sl-SI" sz="2400" dirty="0"/>
              <a:t>1. Izvajanje najema in oddajanja v podnajem</a:t>
            </a:r>
          </a:p>
          <a:p>
            <a:pPr marL="0" indent="0">
              <a:buNone/>
            </a:pPr>
            <a:r>
              <a:rPr lang="sl-SI" sz="2400" dirty="0"/>
              <a:t>2. Izvajanje postopkov izbire upravičencev do podnajema</a:t>
            </a:r>
          </a:p>
          <a:p>
            <a:pPr marL="0" indent="0">
              <a:buNone/>
            </a:pPr>
            <a:r>
              <a:rPr lang="sl-SI" sz="2400" dirty="0"/>
              <a:t>3. </a:t>
            </a:r>
            <a:r>
              <a:rPr lang="sl-SI" sz="2400" b="1" dirty="0"/>
              <a:t>Prenova stanovanj</a:t>
            </a:r>
            <a:r>
              <a:rPr lang="sl-SI" sz="2400" dirty="0"/>
              <a:t> v najemu in financiranje prenove s povračilom 	vlaganj do konca najema</a:t>
            </a:r>
          </a:p>
          <a:p>
            <a:pPr marL="0" indent="0">
              <a:buNone/>
            </a:pPr>
            <a:r>
              <a:rPr lang="sl-SI" sz="2400" dirty="0"/>
              <a:t>4. </a:t>
            </a:r>
            <a:r>
              <a:rPr lang="sl-SI" sz="2400" b="1" dirty="0"/>
              <a:t>Organizacija vzdrževanja stanovanj v najemu</a:t>
            </a:r>
          </a:p>
          <a:p>
            <a:pPr marL="0" indent="0">
              <a:buNone/>
            </a:pPr>
            <a:r>
              <a:rPr lang="sl-SI" sz="2400" dirty="0"/>
              <a:t>5. </a:t>
            </a:r>
            <a:r>
              <a:rPr lang="sl-SI" sz="2400" b="1" dirty="0"/>
              <a:t>Strokovno svetovanje in pomoč podnajemnikom</a:t>
            </a:r>
            <a:r>
              <a:rPr lang="sl-SI" sz="2400" dirty="0"/>
              <a:t> pri pridobivanju 	subvencioniranja najemnine in drugih oblik socialne pomoči</a:t>
            </a:r>
          </a:p>
          <a:p>
            <a:pPr marL="0" indent="0">
              <a:buNone/>
            </a:pPr>
            <a:r>
              <a:rPr lang="sl-SI" sz="2400" dirty="0"/>
              <a:t>6. Organizacija izvensodnega reševanja sporov</a:t>
            </a:r>
          </a:p>
          <a:p>
            <a:pPr marL="457200" indent="-457200">
              <a:buAutoNum type="arabicPeriod"/>
            </a:pP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2408311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2AC87E7-A9CC-4381-8D2B-6FE0821CF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318782"/>
            <a:ext cx="10085741" cy="64091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b="1" dirty="0">
                <a:solidFill>
                  <a:schemeClr val="tx1"/>
                </a:solidFill>
              </a:rPr>
              <a:t>2. </a:t>
            </a:r>
            <a:r>
              <a:rPr lang="sl-SI" sz="2400" b="1" u="sng" dirty="0">
                <a:solidFill>
                  <a:schemeClr val="tx1"/>
                </a:solidFill>
              </a:rPr>
              <a:t>JAVNI INTERES ZA DELOVANJE JNS</a:t>
            </a:r>
          </a:p>
          <a:p>
            <a:pPr marL="0" indent="0">
              <a:buNone/>
            </a:pPr>
            <a:r>
              <a:rPr lang="sl-SI" sz="2400" dirty="0">
                <a:solidFill>
                  <a:schemeClr val="tx1"/>
                </a:solidFill>
              </a:rPr>
              <a:t>	- uresničevanje ciljev in nalog JNS je v javnem interesu</a:t>
            </a:r>
          </a:p>
          <a:p>
            <a:pPr marL="0" indent="0">
              <a:buNone/>
            </a:pPr>
            <a:r>
              <a:rPr lang="sl-SI" sz="2400" dirty="0">
                <a:solidFill>
                  <a:schemeClr val="tx1"/>
                </a:solidFill>
              </a:rPr>
              <a:t>	- izvajanje dejavnosti JNS samo na podlagi dovoljenja države in 	  	  pogodb s Skladom</a:t>
            </a:r>
          </a:p>
          <a:p>
            <a:pPr marL="0" indent="0">
              <a:buNone/>
            </a:pPr>
            <a:endParaRPr lang="sl-SI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l-SI" sz="2400" b="1" dirty="0">
                <a:solidFill>
                  <a:schemeClr val="tx1"/>
                </a:solidFill>
              </a:rPr>
              <a:t>3. </a:t>
            </a:r>
            <a:r>
              <a:rPr lang="sl-SI" sz="2400" b="1" u="sng" dirty="0">
                <a:solidFill>
                  <a:schemeClr val="tx1"/>
                </a:solidFill>
              </a:rPr>
              <a:t>POJMI – definicije</a:t>
            </a:r>
          </a:p>
          <a:p>
            <a:pPr marL="0" indent="0">
              <a:buNone/>
            </a:pPr>
            <a:r>
              <a:rPr lang="sl-SI" sz="2400" dirty="0">
                <a:solidFill>
                  <a:schemeClr val="tx1"/>
                </a:solidFill>
              </a:rPr>
              <a:t>	- zakonska ureditev novih pojmov glede na cilje in namen JNS</a:t>
            </a:r>
          </a:p>
          <a:p>
            <a:pPr marL="0" indent="0">
              <a:buNone/>
            </a:pPr>
            <a:endParaRPr lang="sl-SI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l-SI" sz="2400" b="1" dirty="0">
                <a:solidFill>
                  <a:schemeClr val="tx1"/>
                </a:solidFill>
              </a:rPr>
              <a:t>4. </a:t>
            </a:r>
            <a:r>
              <a:rPr lang="sl-SI" sz="2400" b="1" u="sng" dirty="0">
                <a:solidFill>
                  <a:schemeClr val="tx1"/>
                </a:solidFill>
              </a:rPr>
              <a:t>NALOGE DRŽAVNIH ORGANOV IN OBČIN</a:t>
            </a:r>
          </a:p>
          <a:p>
            <a:pPr marL="0" indent="0">
              <a:buNone/>
            </a:pPr>
            <a:r>
              <a:rPr lang="sl-SI" sz="2400" b="1" dirty="0">
                <a:solidFill>
                  <a:schemeClr val="tx1"/>
                </a:solidFill>
              </a:rPr>
              <a:t>4.1. Država</a:t>
            </a:r>
          </a:p>
          <a:p>
            <a:pPr marL="0" indent="0">
              <a:buNone/>
            </a:pPr>
            <a:r>
              <a:rPr lang="sl-SI" sz="2400" b="1" dirty="0">
                <a:solidFill>
                  <a:schemeClr val="tx1"/>
                </a:solidFill>
              </a:rPr>
              <a:t>	- </a:t>
            </a:r>
            <a:r>
              <a:rPr lang="sl-SI" sz="2400" dirty="0">
                <a:solidFill>
                  <a:schemeClr val="tx1"/>
                </a:solidFill>
              </a:rPr>
              <a:t>enotna ureditev in organizacija JNS:</a:t>
            </a:r>
          </a:p>
          <a:p>
            <a:pPr marL="0" indent="0">
              <a:buNone/>
            </a:pPr>
            <a:r>
              <a:rPr lang="sl-SI" sz="2400" b="1" dirty="0">
                <a:solidFill>
                  <a:schemeClr val="tx1"/>
                </a:solidFill>
              </a:rPr>
              <a:t>		</a:t>
            </a:r>
            <a:r>
              <a:rPr lang="sl-SI" sz="2400" dirty="0">
                <a:solidFill>
                  <a:schemeClr val="tx1"/>
                </a:solidFill>
              </a:rPr>
              <a:t>+ pogoji za pridobitev pravice</a:t>
            </a:r>
          </a:p>
          <a:p>
            <a:pPr marL="0" indent="0">
              <a:buNone/>
            </a:pPr>
            <a:r>
              <a:rPr lang="sl-SI" sz="2400" dirty="0">
                <a:solidFill>
                  <a:schemeClr val="tx1"/>
                </a:solidFill>
              </a:rPr>
              <a:t>		+ organizacija JNS – mreža izvajalcev, ki „pokriva“ celotno 				   območje države</a:t>
            </a:r>
          </a:p>
          <a:p>
            <a:pPr marL="0" indent="0">
              <a:buNone/>
            </a:pPr>
            <a:endParaRPr lang="sl-SI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398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E19DB0-81EA-49F4-8BF6-544EF4CAB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67655"/>
            <a:ext cx="8596668" cy="673916"/>
          </a:xfrm>
        </p:spPr>
        <p:txBody>
          <a:bodyPr>
            <a:normAutofit/>
          </a:bodyPr>
          <a:lstStyle/>
          <a:p>
            <a:r>
              <a:rPr lang="sl-SI" sz="3500" dirty="0">
                <a:solidFill>
                  <a:schemeClr val="tx1"/>
                </a:solidFill>
              </a:rPr>
              <a:t>I. PROJEKTNA NALOGA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21FA509-BBC9-43BC-BBBB-79BCED90F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41571"/>
            <a:ext cx="10421301" cy="5444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b="1" dirty="0"/>
              <a:t>Temeljna izhodišča in cilji vzpostavitve JNS v </a:t>
            </a:r>
            <a:r>
              <a:rPr lang="sl-SI" sz="2400" b="1" dirty="0" err="1"/>
              <a:t>ReNSP</a:t>
            </a:r>
            <a:r>
              <a:rPr lang="sl-SI" sz="2400" b="1" dirty="0"/>
              <a:t> 15-25 </a:t>
            </a:r>
            <a:r>
              <a:rPr lang="sl-SI" sz="2400" dirty="0"/>
              <a:t>(</a:t>
            </a:r>
            <a:r>
              <a:rPr lang="sl-SI" sz="2400" dirty="0" err="1"/>
              <a:t>tč</a:t>
            </a:r>
            <a:r>
              <a:rPr lang="sl-SI" sz="2400" dirty="0"/>
              <a:t> 4.1.2.)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r>
              <a:rPr lang="sl-SI" sz="2400" dirty="0"/>
              <a:t>    CILJI					- povečanje najemnega stanovanjskega fonda po 							  	  ugodnejši najemni ceni od tržne</a:t>
            </a:r>
          </a:p>
          <a:p>
            <a:pPr marL="0" indent="0">
              <a:buNone/>
            </a:pPr>
            <a:r>
              <a:rPr lang="sl-SI" sz="2400" dirty="0"/>
              <a:t>							- povečanje dostopnosti najemnih stanovanj 							            zlasti za mlade in mlade družine in druge 									       socialno ranljive skupine prebivalstva</a:t>
            </a:r>
          </a:p>
          <a:p>
            <a:pPr marL="0" indent="0">
              <a:buNone/>
            </a:pPr>
            <a:r>
              <a:rPr lang="sl-SI" sz="2400" dirty="0"/>
              <a:t>NAMEN – VLOGA JNS		- opravljanje funkcije vmesnega akterja med 									  najemnikom in najemodajalcem v celotnem 									  procesu upravljanja z najemnim stanovanjem</a:t>
            </a:r>
          </a:p>
          <a:p>
            <a:pPr marL="0" indent="0">
              <a:buNone/>
            </a:pPr>
            <a:r>
              <a:rPr lang="sl-SI" sz="2400" dirty="0"/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31514564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78840E6-78E2-4980-A334-61296F674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945" y="442519"/>
            <a:ext cx="10110908" cy="59729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>
                <a:solidFill>
                  <a:schemeClr val="tx1"/>
                </a:solidFill>
              </a:rPr>
              <a:t>	- </a:t>
            </a:r>
            <a:r>
              <a:rPr lang="sl-SI" sz="2400" b="1" dirty="0">
                <a:solidFill>
                  <a:schemeClr val="tx1"/>
                </a:solidFill>
              </a:rPr>
              <a:t>financiranje dejavnosti izvajalcev JNS – državni proračun</a:t>
            </a:r>
          </a:p>
          <a:p>
            <a:pPr marL="0" indent="0">
              <a:buNone/>
            </a:pPr>
            <a:r>
              <a:rPr lang="sl-SI" sz="2400" b="1" dirty="0">
                <a:solidFill>
                  <a:schemeClr val="tx1"/>
                </a:solidFill>
              </a:rPr>
              <a:t>	</a:t>
            </a:r>
            <a:r>
              <a:rPr lang="sl-SI" sz="2400" dirty="0">
                <a:solidFill>
                  <a:schemeClr val="tx1"/>
                </a:solidFill>
              </a:rPr>
              <a:t>- nosilci na ravni države:</a:t>
            </a:r>
          </a:p>
          <a:p>
            <a:pPr marL="0" indent="0">
              <a:buNone/>
            </a:pPr>
            <a:r>
              <a:rPr lang="sl-SI" sz="2400" dirty="0">
                <a:solidFill>
                  <a:schemeClr val="tx1"/>
                </a:solidFill>
              </a:rPr>
              <a:t>	</a:t>
            </a:r>
            <a:r>
              <a:rPr lang="sl-SI" sz="2400" b="1" dirty="0">
                <a:solidFill>
                  <a:schemeClr val="tx1"/>
                </a:solidFill>
              </a:rPr>
              <a:t>A. Stanovanjski sklad RS</a:t>
            </a:r>
          </a:p>
          <a:p>
            <a:pPr marL="0" indent="0">
              <a:buNone/>
            </a:pPr>
            <a:r>
              <a:rPr lang="sl-SI" sz="2400" dirty="0">
                <a:solidFill>
                  <a:schemeClr val="tx1"/>
                </a:solidFill>
              </a:rPr>
              <a:t>	- planiranje potreb (sodelovanje občin)</a:t>
            </a:r>
          </a:p>
          <a:p>
            <a:pPr marL="0" indent="0">
              <a:buNone/>
            </a:pPr>
            <a:r>
              <a:rPr lang="sl-SI" sz="2400" dirty="0">
                <a:solidFill>
                  <a:schemeClr val="tx1"/>
                </a:solidFill>
              </a:rPr>
              <a:t>	- pogodbe z izvajalci</a:t>
            </a:r>
          </a:p>
          <a:p>
            <a:pPr marL="0" indent="0">
              <a:buNone/>
            </a:pPr>
            <a:r>
              <a:rPr lang="sl-SI" sz="2400" dirty="0">
                <a:solidFill>
                  <a:schemeClr val="tx1"/>
                </a:solidFill>
              </a:rPr>
              <a:t>	- nadzor izvajanja</a:t>
            </a:r>
          </a:p>
          <a:p>
            <a:pPr marL="0" indent="0">
              <a:buNone/>
            </a:pPr>
            <a:r>
              <a:rPr lang="sl-SI" sz="2400" dirty="0">
                <a:solidFill>
                  <a:schemeClr val="tx1"/>
                </a:solidFill>
              </a:rPr>
              <a:t>	- sodelovanje pri odločanju o izboru upravičencev</a:t>
            </a:r>
          </a:p>
          <a:p>
            <a:pPr marL="0" indent="0">
              <a:buNone/>
            </a:pPr>
            <a:r>
              <a:rPr lang="sl-SI" sz="2400" dirty="0">
                <a:solidFill>
                  <a:schemeClr val="tx1"/>
                </a:solidFill>
              </a:rPr>
              <a:t>	</a:t>
            </a:r>
            <a:r>
              <a:rPr lang="sl-SI" sz="2400" b="1" dirty="0">
                <a:solidFill>
                  <a:schemeClr val="tx1"/>
                </a:solidFill>
              </a:rPr>
              <a:t>B. Ministrstva</a:t>
            </a:r>
          </a:p>
          <a:p>
            <a:pPr marL="0" indent="0">
              <a:buNone/>
            </a:pPr>
            <a:r>
              <a:rPr lang="sl-SI" sz="2400" b="1" dirty="0">
                <a:solidFill>
                  <a:schemeClr val="tx1"/>
                </a:solidFill>
              </a:rPr>
              <a:t>	</a:t>
            </a:r>
            <a:r>
              <a:rPr lang="sl-SI" sz="2400" dirty="0">
                <a:solidFill>
                  <a:schemeClr val="tx1"/>
                </a:solidFill>
              </a:rPr>
              <a:t>- </a:t>
            </a:r>
            <a:r>
              <a:rPr lang="sl-SI" sz="2400" u="sng" dirty="0">
                <a:solidFill>
                  <a:schemeClr val="tx1"/>
                </a:solidFill>
              </a:rPr>
              <a:t>za stanovanjske zadeve</a:t>
            </a:r>
          </a:p>
          <a:p>
            <a:pPr marL="0" indent="0">
              <a:buNone/>
            </a:pPr>
            <a:r>
              <a:rPr lang="sl-SI" sz="2400" b="1" dirty="0">
                <a:solidFill>
                  <a:schemeClr val="tx1"/>
                </a:solidFill>
              </a:rPr>
              <a:t>		</a:t>
            </a:r>
            <a:r>
              <a:rPr lang="sl-SI" sz="2400" dirty="0">
                <a:solidFill>
                  <a:schemeClr val="tx1"/>
                </a:solidFill>
              </a:rPr>
              <a:t>+ dovoljenja za izvajanje dejavnosti JNS </a:t>
            </a:r>
          </a:p>
          <a:p>
            <a:pPr marL="0" indent="0">
              <a:buNone/>
            </a:pPr>
            <a:r>
              <a:rPr lang="sl-SI" sz="2400" dirty="0">
                <a:solidFill>
                  <a:schemeClr val="tx1"/>
                </a:solidFill>
              </a:rPr>
              <a:t>		+ financiranje dejavnosti</a:t>
            </a:r>
          </a:p>
          <a:p>
            <a:pPr marL="0" indent="0">
              <a:buNone/>
            </a:pPr>
            <a:endParaRPr lang="sl-SI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3244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A16C139-DE19-4868-8D97-735EFDE1D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501" y="436229"/>
            <a:ext cx="10228354" cy="6224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/>
              <a:t>	- za socialne zadeve (Ministrstvo za delo, družino, socialne zadeve in 	  enake možnosti)</a:t>
            </a:r>
          </a:p>
          <a:p>
            <a:pPr marL="0" indent="0">
              <a:buNone/>
            </a:pPr>
            <a:r>
              <a:rPr lang="sl-SI" sz="2400" dirty="0"/>
              <a:t>		+ stanovanje kot del socialne politike države (stanovanjske 				   subvencije oz. stanovanjski dodatek)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sz="2400" b="1" dirty="0"/>
              <a:t>4.2. Občine</a:t>
            </a:r>
          </a:p>
          <a:p>
            <a:pPr marL="0" indent="0">
              <a:buNone/>
            </a:pPr>
            <a:r>
              <a:rPr lang="sl-SI" sz="2400" b="1" dirty="0"/>
              <a:t>	</a:t>
            </a:r>
            <a:r>
              <a:rPr lang="sl-SI" sz="2400" dirty="0"/>
              <a:t>- ugotavljanje potreb po najemnih stanovanjih za ranljive skupine</a:t>
            </a:r>
          </a:p>
          <a:p>
            <a:pPr marL="0" indent="0">
              <a:buNone/>
            </a:pPr>
            <a:r>
              <a:rPr lang="sl-SI" sz="2400" dirty="0"/>
              <a:t>	- organizacija izvajanja JNS</a:t>
            </a:r>
          </a:p>
          <a:p>
            <a:pPr marL="0" indent="0">
              <a:buNone/>
            </a:pPr>
            <a:r>
              <a:rPr lang="sl-SI" sz="2400" dirty="0"/>
              <a:t>		+ same ali z ustanavljanjem posebnih organizacij (skladov, družb, 		   zavodov)</a:t>
            </a:r>
          </a:p>
          <a:p>
            <a:pPr marL="0" indent="0">
              <a:buNone/>
            </a:pPr>
            <a:r>
              <a:rPr lang="sl-SI" sz="2400" dirty="0"/>
              <a:t>	- financiranje dejavnosti (za dodatne potrebe)</a:t>
            </a:r>
          </a:p>
          <a:p>
            <a:pPr marL="0" indent="0">
              <a:buNone/>
            </a:pPr>
            <a:r>
              <a:rPr lang="sl-SI" sz="2400" dirty="0"/>
              <a:t>	- zagotavljanje pogojev za investicije v nova najemniška stanovanja </a:t>
            </a:r>
            <a:endParaRPr lang="sl-SI" sz="2400" b="1" dirty="0"/>
          </a:p>
        </p:txBody>
      </p:sp>
    </p:spTree>
    <p:extLst>
      <p:ext uri="{BB962C8B-B14F-4D97-AF65-F5344CB8AC3E}">
        <p14:creationId xmlns:p14="http://schemas.microsoft.com/office/powerpoint/2010/main" val="9133692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EAE4B8E-3CD4-4427-B1A6-BD988129F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69783"/>
            <a:ext cx="10236743" cy="5571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b="1" dirty="0">
                <a:solidFill>
                  <a:schemeClr val="tx1"/>
                </a:solidFill>
              </a:rPr>
              <a:t>5. </a:t>
            </a:r>
            <a:r>
              <a:rPr lang="sl-SI" sz="2400" b="1" u="sng" dirty="0">
                <a:solidFill>
                  <a:schemeClr val="tx1"/>
                </a:solidFill>
              </a:rPr>
              <a:t>POGOJI IN MERILA ZA PRIDOBITEV PRAVICE DO PODNAJEMA PREK</a:t>
            </a:r>
            <a:r>
              <a:rPr lang="sl-SI" sz="2400" b="1" dirty="0">
                <a:solidFill>
                  <a:schemeClr val="tx1"/>
                </a:solidFill>
              </a:rPr>
              <a:t>O 	</a:t>
            </a:r>
            <a:r>
              <a:rPr lang="sl-SI" sz="2400" b="1" u="sng" dirty="0">
                <a:solidFill>
                  <a:schemeClr val="tx1"/>
                </a:solidFill>
              </a:rPr>
              <a:t>JNS</a:t>
            </a:r>
          </a:p>
          <a:p>
            <a:pPr marL="0" indent="0">
              <a:buNone/>
            </a:pPr>
            <a:r>
              <a:rPr lang="sl-SI" sz="2400" b="1" dirty="0">
                <a:solidFill>
                  <a:schemeClr val="tx1"/>
                </a:solidFill>
              </a:rPr>
              <a:t>5.1. Splošni pogoji</a:t>
            </a:r>
          </a:p>
          <a:p>
            <a:pPr marL="0" indent="0">
              <a:buNone/>
            </a:pPr>
            <a:r>
              <a:rPr lang="sl-SI" sz="2400" dirty="0">
                <a:solidFill>
                  <a:schemeClr val="tx1"/>
                </a:solidFill>
              </a:rPr>
              <a:t>	- letni dohodki upravičenca in članov gospodinjstva ne presegajo 3-     	  kratnika poprečja v državi</a:t>
            </a:r>
          </a:p>
          <a:p>
            <a:pPr marL="0" indent="0">
              <a:buNone/>
            </a:pPr>
            <a:r>
              <a:rPr lang="sl-SI" sz="2400" dirty="0">
                <a:solidFill>
                  <a:schemeClr val="tx1"/>
                </a:solidFill>
              </a:rPr>
              <a:t>	- nima(jo) v lasti ali v uporabi (preužitek ali podobna pravica) 		   	  drugega primernega stanovanja</a:t>
            </a:r>
          </a:p>
          <a:p>
            <a:pPr marL="0" indent="0">
              <a:buNone/>
            </a:pPr>
            <a:r>
              <a:rPr lang="sl-SI" sz="2400" b="1" dirty="0">
                <a:solidFill>
                  <a:schemeClr val="tx1"/>
                </a:solidFill>
              </a:rPr>
              <a:t>5.2. Posebni pogoji za posamezne skupine upravičencev</a:t>
            </a:r>
          </a:p>
          <a:p>
            <a:pPr marL="0" indent="0">
              <a:buNone/>
            </a:pPr>
            <a:r>
              <a:rPr lang="sl-SI" sz="2400" dirty="0">
                <a:solidFill>
                  <a:schemeClr val="tx1"/>
                </a:solidFill>
              </a:rPr>
              <a:t>	- </a:t>
            </a:r>
            <a:r>
              <a:rPr lang="sl-SI" sz="2400" b="1" dirty="0">
                <a:solidFill>
                  <a:schemeClr val="tx1"/>
                </a:solidFill>
              </a:rPr>
              <a:t>osebe / gospodinjstva:</a:t>
            </a:r>
          </a:p>
          <a:p>
            <a:pPr marL="0" indent="0">
              <a:buNone/>
            </a:pPr>
            <a:r>
              <a:rPr lang="sl-SI" sz="2400" dirty="0">
                <a:solidFill>
                  <a:schemeClr val="tx1"/>
                </a:solidFill>
              </a:rPr>
              <a:t>		+ z letnimi dohodki pod 200 % poprečja</a:t>
            </a:r>
          </a:p>
          <a:p>
            <a:pPr marL="0" indent="0">
              <a:buNone/>
            </a:pPr>
            <a:r>
              <a:rPr lang="sl-SI" sz="2400" dirty="0">
                <a:solidFill>
                  <a:schemeClr val="tx1"/>
                </a:solidFill>
              </a:rPr>
              <a:t>		+ brez primernega stanovanja/podnajemnik</a:t>
            </a:r>
          </a:p>
          <a:p>
            <a:pPr marL="0" indent="0">
              <a:buNone/>
            </a:pPr>
            <a:r>
              <a:rPr lang="sl-SI" sz="2400" dirty="0">
                <a:solidFill>
                  <a:schemeClr val="tx1"/>
                </a:solidFill>
              </a:rPr>
              <a:t>		+ s posebnimi potrebami</a:t>
            </a:r>
          </a:p>
        </p:txBody>
      </p:sp>
    </p:spTree>
    <p:extLst>
      <p:ext uri="{BB962C8B-B14F-4D97-AF65-F5344CB8AC3E}">
        <p14:creationId xmlns:p14="http://schemas.microsoft.com/office/powerpoint/2010/main" val="18098874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8CB13CD-C420-446D-B168-B25AF6ABF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36229"/>
            <a:ext cx="10001851" cy="60065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/>
              <a:t>DODATNE TOČKE</a:t>
            </a:r>
          </a:p>
          <a:p>
            <a:pPr marL="0" indent="0">
              <a:buNone/>
            </a:pPr>
            <a:r>
              <a:rPr lang="sl-SI" sz="2400" dirty="0"/>
              <a:t>	- </a:t>
            </a:r>
            <a:r>
              <a:rPr lang="sl-SI" sz="2400" b="1" dirty="0"/>
              <a:t>mladi (do 32 let) in mlade družine</a:t>
            </a:r>
          </a:p>
          <a:p>
            <a:pPr marL="0" indent="0">
              <a:buNone/>
            </a:pPr>
            <a:r>
              <a:rPr lang="sl-SI" sz="2400" dirty="0"/>
              <a:t>		+ brez upoštevanja splošnih dohodkovnih pogojev</a:t>
            </a:r>
          </a:p>
          <a:p>
            <a:pPr marL="0" indent="0">
              <a:buNone/>
            </a:pPr>
            <a:r>
              <a:rPr lang="sl-SI" sz="2400" dirty="0"/>
              <a:t>		+ neupoštevanje pogoja stalnega prebivališča</a:t>
            </a:r>
          </a:p>
          <a:p>
            <a:pPr marL="0" indent="0">
              <a:buNone/>
            </a:pPr>
            <a:r>
              <a:rPr lang="sl-SI" sz="2400" dirty="0"/>
              <a:t>	- </a:t>
            </a:r>
            <a:r>
              <a:rPr lang="sl-SI" sz="2400" b="1" dirty="0"/>
              <a:t>starejše osebe (nad 65 let), ki oddajajo v najem lastno 				   stanovanje ali hišo v najem izvajalcu JNS	</a:t>
            </a:r>
          </a:p>
          <a:p>
            <a:pPr marL="0" indent="0">
              <a:buNone/>
            </a:pPr>
            <a:r>
              <a:rPr lang="sl-SI" sz="2400" dirty="0"/>
              <a:t>		+ se ne upoštevajo splošni pogoji:</a:t>
            </a:r>
          </a:p>
          <a:p>
            <a:pPr marL="0" indent="0">
              <a:buNone/>
            </a:pPr>
            <a:r>
              <a:rPr lang="sl-SI" sz="2400" dirty="0"/>
              <a:t>			&gt; dohodkovni cenzus</a:t>
            </a:r>
          </a:p>
          <a:p>
            <a:pPr marL="0" indent="0">
              <a:buNone/>
            </a:pPr>
            <a:r>
              <a:rPr lang="sl-SI" sz="2400" dirty="0"/>
              <a:t>			&gt; lastništvo stanovanja</a:t>
            </a:r>
          </a:p>
          <a:p>
            <a:pPr marL="0" indent="0">
              <a:buNone/>
            </a:pPr>
            <a:r>
              <a:rPr lang="sl-SI" sz="2400" dirty="0"/>
              <a:t>	- </a:t>
            </a:r>
            <a:r>
              <a:rPr lang="sl-SI" sz="2400" b="1" dirty="0"/>
              <a:t>osebe s posebnimi potrebami</a:t>
            </a:r>
          </a:p>
          <a:p>
            <a:pPr marL="0" indent="0">
              <a:buNone/>
            </a:pPr>
            <a:r>
              <a:rPr lang="sl-SI" sz="2400" b="1" dirty="0"/>
              <a:t>		</a:t>
            </a:r>
            <a:r>
              <a:rPr lang="sl-SI" sz="2400" dirty="0"/>
              <a:t>+ višji premoženjski cenzus (70%)</a:t>
            </a:r>
          </a:p>
          <a:p>
            <a:pPr marL="0" indent="0">
              <a:buNone/>
            </a:pPr>
            <a:r>
              <a:rPr lang="sl-SI" sz="2400" dirty="0"/>
              <a:t>		+ višji dohodkovni cenzus (25 oz. 30% nad poprečjem)</a:t>
            </a:r>
          </a:p>
        </p:txBody>
      </p:sp>
    </p:spTree>
    <p:extLst>
      <p:ext uri="{BB962C8B-B14F-4D97-AF65-F5344CB8AC3E}">
        <p14:creationId xmlns:p14="http://schemas.microsoft.com/office/powerpoint/2010/main" val="4188158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F42F832-9105-494B-8C61-C59E51C53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78173"/>
            <a:ext cx="10152853" cy="6165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b="1" dirty="0">
                <a:solidFill>
                  <a:schemeClr val="tx1"/>
                </a:solidFill>
              </a:rPr>
              <a:t>6. </a:t>
            </a:r>
            <a:r>
              <a:rPr lang="sl-SI" sz="2400" b="1" u="sng" dirty="0">
                <a:solidFill>
                  <a:schemeClr val="tx1"/>
                </a:solidFill>
              </a:rPr>
              <a:t>PREDNOSTNE LISTE UPRAVIČENCEV</a:t>
            </a:r>
          </a:p>
          <a:p>
            <a:pPr marL="0" indent="0">
              <a:buNone/>
            </a:pPr>
            <a:r>
              <a:rPr lang="sl-SI" sz="2400" dirty="0">
                <a:solidFill>
                  <a:schemeClr val="tx1"/>
                </a:solidFill>
              </a:rPr>
              <a:t>	- vsak izvajalec JNS</a:t>
            </a:r>
          </a:p>
          <a:p>
            <a:pPr marL="0" indent="0">
              <a:buNone/>
            </a:pPr>
            <a:r>
              <a:rPr lang="sl-SI" sz="2400" dirty="0">
                <a:solidFill>
                  <a:schemeClr val="tx1"/>
                </a:solidFill>
              </a:rPr>
              <a:t>	- stalni odprt razpis (samo javne objave za obveščanje)</a:t>
            </a:r>
          </a:p>
          <a:p>
            <a:pPr marL="0" indent="0">
              <a:buNone/>
            </a:pPr>
            <a:r>
              <a:rPr lang="sl-SI" sz="2400" dirty="0">
                <a:solidFill>
                  <a:schemeClr val="tx1"/>
                </a:solidFill>
              </a:rPr>
              <a:t>	- določanje prednostnih list upravičencev – 4-krat letno</a:t>
            </a:r>
          </a:p>
          <a:p>
            <a:pPr marL="0" indent="0">
              <a:buNone/>
            </a:pPr>
            <a:r>
              <a:rPr lang="sl-SI" sz="2400" dirty="0">
                <a:solidFill>
                  <a:schemeClr val="tx1"/>
                </a:solidFill>
              </a:rPr>
              <a:t>	- ločene prednostne liste za posamezne skupine upravičencev</a:t>
            </a:r>
          </a:p>
          <a:p>
            <a:pPr marL="0" indent="0">
              <a:buNone/>
            </a:pPr>
            <a:endParaRPr lang="sl-SI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l-SI" sz="2400" b="1" dirty="0">
                <a:solidFill>
                  <a:schemeClr val="tx1"/>
                </a:solidFill>
              </a:rPr>
              <a:t>7. </a:t>
            </a:r>
            <a:r>
              <a:rPr lang="sl-SI" sz="2400" b="1" u="sng" dirty="0">
                <a:solidFill>
                  <a:schemeClr val="tx1"/>
                </a:solidFill>
              </a:rPr>
              <a:t>POSTOPKI- pravice upravičencev</a:t>
            </a:r>
          </a:p>
          <a:p>
            <a:pPr marL="0" indent="0">
              <a:buNone/>
            </a:pPr>
            <a:r>
              <a:rPr lang="sl-SI" sz="2400" dirty="0">
                <a:solidFill>
                  <a:schemeClr val="tx1"/>
                </a:solidFill>
              </a:rPr>
              <a:t>	- preverjanje pogojev (izvajalec)</a:t>
            </a:r>
          </a:p>
          <a:p>
            <a:pPr marL="0" indent="0">
              <a:buNone/>
            </a:pPr>
            <a:r>
              <a:rPr lang="sl-SI" sz="2400" dirty="0">
                <a:solidFill>
                  <a:schemeClr val="tx1"/>
                </a:solidFill>
              </a:rPr>
              <a:t>	- odločanje o uvrstitvi na prednostno listo:</a:t>
            </a:r>
          </a:p>
          <a:p>
            <a:pPr marL="0" indent="0">
              <a:buNone/>
            </a:pPr>
            <a:r>
              <a:rPr lang="sl-SI" sz="2400" dirty="0">
                <a:solidFill>
                  <a:schemeClr val="tx1"/>
                </a:solidFill>
              </a:rPr>
              <a:t>		+ Komisija za dodeljevanje stanovanj</a:t>
            </a:r>
          </a:p>
          <a:p>
            <a:pPr marL="0" indent="0">
              <a:buNone/>
            </a:pPr>
            <a:r>
              <a:rPr lang="sl-SI" sz="2400" dirty="0">
                <a:solidFill>
                  <a:schemeClr val="tx1"/>
                </a:solidFill>
              </a:rPr>
              <a:t>	- odločba o uvrstitvi (izvajalec)</a:t>
            </a:r>
          </a:p>
          <a:p>
            <a:pPr marL="0" indent="0">
              <a:buNone/>
            </a:pPr>
            <a:r>
              <a:rPr lang="sl-SI" sz="2400" dirty="0">
                <a:solidFill>
                  <a:schemeClr val="tx1"/>
                </a:solidFill>
              </a:rPr>
              <a:t>	- pravica do pritožbe na II. stopenjski organ</a:t>
            </a:r>
          </a:p>
        </p:txBody>
      </p:sp>
    </p:spTree>
    <p:extLst>
      <p:ext uri="{BB962C8B-B14F-4D97-AF65-F5344CB8AC3E}">
        <p14:creationId xmlns:p14="http://schemas.microsoft.com/office/powerpoint/2010/main" val="16079920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9823EE9-500B-4513-A540-6B6DF6AE9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511728"/>
            <a:ext cx="10119297" cy="60736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>
                <a:solidFill>
                  <a:schemeClr val="tx1"/>
                </a:solidFill>
              </a:rPr>
              <a:t>	- letno preverjanje izpolnjevanja pogojev - </a:t>
            </a:r>
            <a:r>
              <a:rPr lang="sl-SI" sz="2400" dirty="0"/>
              <a:t>posledica    			  		  neizpolnjevanja pogojev:</a:t>
            </a:r>
          </a:p>
          <a:p>
            <a:pPr marL="0" indent="0">
              <a:buNone/>
            </a:pPr>
            <a:r>
              <a:rPr lang="sl-SI" sz="2400" dirty="0"/>
              <a:t>		+ plačevanje tržne najemnine ali </a:t>
            </a:r>
          </a:p>
          <a:p>
            <a:pPr marL="0" indent="0">
              <a:buNone/>
            </a:pPr>
            <a:r>
              <a:rPr lang="sl-SI" sz="2400" dirty="0"/>
              <a:t>		+ izredna odpoved</a:t>
            </a:r>
          </a:p>
          <a:p>
            <a:pPr marL="0" indent="0">
              <a:buNone/>
            </a:pPr>
            <a:endParaRPr lang="sl-SI" sz="1400" dirty="0"/>
          </a:p>
          <a:p>
            <a:pPr marL="0" indent="0">
              <a:buNone/>
            </a:pPr>
            <a:r>
              <a:rPr lang="sl-SI" sz="2400" b="1" dirty="0"/>
              <a:t>8. </a:t>
            </a:r>
            <a:r>
              <a:rPr lang="sl-SI" sz="2400" b="1" u="sng" dirty="0"/>
              <a:t>DOBA NAJEMA, PODNAJEMA IN VIŠINA NADOMESTILA ZA UPORABO</a:t>
            </a:r>
          </a:p>
          <a:p>
            <a:pPr marL="0" indent="0">
              <a:buNone/>
            </a:pPr>
            <a:r>
              <a:rPr lang="sl-SI" sz="2400" dirty="0"/>
              <a:t>	- 3 leta (podaljševanje do 9 let)</a:t>
            </a:r>
          </a:p>
          <a:p>
            <a:pPr marL="0" indent="0">
              <a:buNone/>
            </a:pPr>
            <a:r>
              <a:rPr lang="sl-SI" sz="2400" dirty="0"/>
              <a:t>	- nadomestilo za uporabo – enako najemnini za najem stanovanja 		  s strani izvajalca JNS</a:t>
            </a:r>
          </a:p>
          <a:p>
            <a:pPr marL="0" indent="0">
              <a:buNone/>
            </a:pPr>
            <a:endParaRPr lang="sl-SI" sz="1400" b="1" u="sng" dirty="0"/>
          </a:p>
          <a:p>
            <a:pPr marL="0" indent="0">
              <a:buNone/>
            </a:pPr>
            <a:r>
              <a:rPr lang="sl-SI" sz="2400" b="1" dirty="0"/>
              <a:t>9. </a:t>
            </a:r>
            <a:r>
              <a:rPr lang="sl-SI" sz="2400" b="1" u="sng" dirty="0"/>
              <a:t>PODATKI UPRAVIČENCA (osebni)</a:t>
            </a:r>
          </a:p>
          <a:p>
            <a:pPr marL="0" indent="0">
              <a:buNone/>
            </a:pPr>
            <a:r>
              <a:rPr lang="sl-SI" sz="2400" dirty="0"/>
              <a:t>	- </a:t>
            </a:r>
            <a:r>
              <a:rPr lang="sl-SI" sz="2400" b="1" dirty="0"/>
              <a:t>pravica do dostopa </a:t>
            </a:r>
            <a:r>
              <a:rPr lang="sl-SI" sz="2400" dirty="0"/>
              <a:t>– izjava/dovoljenje prosilca</a:t>
            </a:r>
          </a:p>
          <a:p>
            <a:pPr marL="0" indent="0">
              <a:buNone/>
            </a:pPr>
            <a:r>
              <a:rPr lang="sl-SI" sz="2400" dirty="0"/>
              <a:t>	- nosilci javnih pooblastil – brezplačno</a:t>
            </a:r>
          </a:p>
          <a:p>
            <a:pPr marL="0" indent="0">
              <a:buNone/>
            </a:pP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23284769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8F9AD1E-2F37-48D9-8D01-87DB13C6F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61395"/>
            <a:ext cx="9792127" cy="5579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b="1" dirty="0"/>
              <a:t>10. </a:t>
            </a:r>
            <a:r>
              <a:rPr lang="sl-SI" sz="2400" b="1" u="sng" dirty="0"/>
              <a:t>IZVAJALCI JNS</a:t>
            </a:r>
          </a:p>
          <a:p>
            <a:pPr marL="0" indent="0">
              <a:buNone/>
            </a:pPr>
            <a:r>
              <a:rPr lang="sl-SI" sz="2400" dirty="0"/>
              <a:t>	- javno-pravne osebe</a:t>
            </a:r>
          </a:p>
          <a:p>
            <a:pPr marL="0" indent="0">
              <a:buNone/>
            </a:pPr>
            <a:r>
              <a:rPr lang="sl-SI" sz="2400" dirty="0"/>
              <a:t>	- ODPRTO: zasebno-pravni izvajalci?</a:t>
            </a:r>
          </a:p>
          <a:p>
            <a:pPr marL="0" indent="0">
              <a:buNone/>
            </a:pPr>
            <a:r>
              <a:rPr lang="sl-SI" sz="2400" dirty="0"/>
              <a:t>	- </a:t>
            </a:r>
            <a:r>
              <a:rPr lang="sl-SI" sz="2400" b="1" dirty="0"/>
              <a:t>Dovoljenja za izvajanje JNS</a:t>
            </a:r>
          </a:p>
          <a:p>
            <a:pPr marL="0" indent="0">
              <a:buNone/>
            </a:pPr>
            <a:r>
              <a:rPr lang="sl-SI" sz="2400" b="1" dirty="0"/>
              <a:t>		</a:t>
            </a:r>
            <a:r>
              <a:rPr lang="sl-SI" sz="2400" dirty="0"/>
              <a:t>+ ministrstvo za stanovanjske zadeve</a:t>
            </a:r>
          </a:p>
          <a:p>
            <a:pPr marL="0" indent="0">
              <a:buNone/>
            </a:pPr>
            <a:r>
              <a:rPr lang="sl-SI" sz="2400" b="1" dirty="0"/>
              <a:t>		</a:t>
            </a:r>
            <a:r>
              <a:rPr lang="sl-SI" sz="2400" dirty="0"/>
              <a:t>+ pogoji:</a:t>
            </a:r>
          </a:p>
          <a:p>
            <a:pPr marL="0" indent="0">
              <a:buNone/>
            </a:pPr>
            <a:r>
              <a:rPr lang="sl-SI" sz="2400" b="1" dirty="0"/>
              <a:t>		A. Splošni</a:t>
            </a:r>
          </a:p>
          <a:p>
            <a:pPr marL="0" indent="0">
              <a:buNone/>
            </a:pPr>
            <a:r>
              <a:rPr lang="sl-SI" sz="2400" b="1" dirty="0"/>
              <a:t>		B. Posebni</a:t>
            </a:r>
          </a:p>
          <a:p>
            <a:pPr marL="0" indent="0">
              <a:buNone/>
            </a:pPr>
            <a:r>
              <a:rPr lang="sl-SI" sz="2400" b="1" dirty="0"/>
              <a:t>			</a:t>
            </a:r>
            <a:r>
              <a:rPr lang="sl-SI" sz="2400" dirty="0"/>
              <a:t>- </a:t>
            </a:r>
            <a:r>
              <a:rPr lang="sl-SI" sz="2400" dirty="0" err="1"/>
              <a:t>strokovnikadri</a:t>
            </a:r>
            <a:endParaRPr lang="sl-SI" sz="2400" dirty="0"/>
          </a:p>
          <a:p>
            <a:pPr marL="0" indent="0">
              <a:buNone/>
            </a:pPr>
            <a:r>
              <a:rPr lang="sl-SI" sz="2400" b="1" dirty="0"/>
              <a:t>		</a:t>
            </a:r>
            <a:r>
              <a:rPr lang="sl-SI" sz="2400" dirty="0"/>
              <a:t>	- minimalni osnovni kapital (najmanj 500.000 EUR)</a:t>
            </a:r>
          </a:p>
          <a:p>
            <a:pPr marL="0" indent="0">
              <a:buNone/>
            </a:pPr>
            <a:r>
              <a:rPr lang="sl-SI" sz="2400" dirty="0"/>
              <a:t>			- primerni prostori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5901497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C19914B-321A-49B7-BAEC-FA8CB8450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44617"/>
            <a:ext cx="10094130" cy="63085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/>
              <a:t>	- </a:t>
            </a:r>
            <a:r>
              <a:rPr lang="sl-SI" sz="2400" b="1" dirty="0"/>
              <a:t>območje izvajanja dejavnosti</a:t>
            </a:r>
          </a:p>
          <a:p>
            <a:pPr marL="0" indent="0">
              <a:buNone/>
            </a:pPr>
            <a:r>
              <a:rPr lang="sl-SI" sz="2400" b="1" dirty="0"/>
              <a:t>		</a:t>
            </a:r>
            <a:r>
              <a:rPr lang="sl-SI" sz="2400" dirty="0"/>
              <a:t>+ ena ali več občin (najmanj 50.000 prebivalcev)</a:t>
            </a:r>
          </a:p>
          <a:p>
            <a:pPr marL="0" indent="0">
              <a:buNone/>
            </a:pPr>
            <a:r>
              <a:rPr lang="sl-SI" sz="2400" dirty="0"/>
              <a:t>	- </a:t>
            </a:r>
            <a:r>
              <a:rPr lang="sl-SI" sz="2400" b="1" dirty="0"/>
              <a:t>doba: </a:t>
            </a:r>
            <a:r>
              <a:rPr lang="sl-SI" sz="2400" dirty="0"/>
              <a:t>10 let (možnost neomejenega podaljšanja)</a:t>
            </a:r>
          </a:p>
          <a:p>
            <a:pPr marL="0" indent="0">
              <a:buNone/>
            </a:pPr>
            <a:r>
              <a:rPr lang="sl-SI" sz="2400" dirty="0"/>
              <a:t>	- </a:t>
            </a:r>
            <a:r>
              <a:rPr lang="sl-SI" sz="2400" b="1" dirty="0"/>
              <a:t>mreža izvajalcev JNS</a:t>
            </a:r>
          </a:p>
          <a:p>
            <a:pPr marL="0" indent="0">
              <a:buNone/>
            </a:pPr>
            <a:r>
              <a:rPr lang="sl-SI" sz="2400" b="1" dirty="0"/>
              <a:t>		</a:t>
            </a:r>
            <a:r>
              <a:rPr lang="sl-SI" sz="2400" dirty="0"/>
              <a:t>+ Ministrstvo za stanovanjske zadeve</a:t>
            </a:r>
          </a:p>
          <a:p>
            <a:pPr marL="0" indent="0">
              <a:buNone/>
            </a:pPr>
            <a:endParaRPr lang="sl-SI" sz="1400" b="1" dirty="0"/>
          </a:p>
          <a:p>
            <a:pPr marL="0" indent="0">
              <a:buNone/>
            </a:pPr>
            <a:r>
              <a:rPr lang="sl-SI" sz="2400" b="1" dirty="0"/>
              <a:t>11. </a:t>
            </a:r>
            <a:r>
              <a:rPr lang="sl-SI" sz="2400" b="1" u="sng" dirty="0"/>
              <a:t>FINANCIRANJE DEJAVNOSTI IZVAJALCEV JNS</a:t>
            </a:r>
          </a:p>
          <a:p>
            <a:pPr marL="0" indent="0">
              <a:buNone/>
            </a:pPr>
            <a:r>
              <a:rPr lang="sl-SI" sz="2400" dirty="0"/>
              <a:t>	- državni proračun </a:t>
            </a:r>
          </a:p>
          <a:p>
            <a:pPr marL="0" indent="0">
              <a:buNone/>
            </a:pPr>
            <a:r>
              <a:rPr lang="sl-SI" sz="2400" dirty="0"/>
              <a:t>	- MERILA:</a:t>
            </a:r>
          </a:p>
          <a:p>
            <a:pPr marL="0" indent="0">
              <a:buNone/>
            </a:pPr>
            <a:r>
              <a:rPr lang="sl-SI" sz="2400" dirty="0"/>
              <a:t>		+ stroški plač (normativi Sklada)</a:t>
            </a:r>
          </a:p>
          <a:p>
            <a:pPr marL="0" indent="0">
              <a:buNone/>
            </a:pPr>
            <a:r>
              <a:rPr lang="sl-SI" sz="2400" dirty="0"/>
              <a:t>		+ materialni stroški</a:t>
            </a:r>
          </a:p>
          <a:p>
            <a:pPr marL="0" indent="0">
              <a:buNone/>
            </a:pPr>
            <a:r>
              <a:rPr lang="sl-SI" sz="2400" dirty="0"/>
              <a:t>		+ pokrivanje planiranih tveganj izvajanja dejavnosti</a:t>
            </a:r>
          </a:p>
          <a:p>
            <a:pPr marL="0" indent="0">
              <a:buNone/>
            </a:pPr>
            <a:r>
              <a:rPr lang="sl-SI" sz="2400" dirty="0"/>
              <a:t>		+ planirani stroški prenove najetih stanovanj (obratna sredstva)</a:t>
            </a:r>
          </a:p>
          <a:p>
            <a:pPr marL="0" indent="0">
              <a:buNone/>
            </a:pP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22717316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C18DB15-736E-49EA-ADED-F0C89C9E3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69783"/>
            <a:ext cx="10001851" cy="62246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2400" dirty="0"/>
              <a:t>	- </a:t>
            </a:r>
            <a:r>
              <a:rPr lang="sl-SI" sz="2400" b="1" dirty="0"/>
              <a:t>občine:</a:t>
            </a:r>
            <a:r>
              <a:rPr lang="sl-SI" sz="2400" dirty="0"/>
              <a:t> samo za dodatni obseg stanovanj (izven pogodbe Sklad-		  izvajalec)</a:t>
            </a:r>
          </a:p>
          <a:p>
            <a:pPr marL="0" indent="0">
              <a:buNone/>
            </a:pPr>
            <a:r>
              <a:rPr lang="sl-SI" sz="2400" dirty="0"/>
              <a:t>	- </a:t>
            </a:r>
            <a:r>
              <a:rPr lang="sl-SI" sz="2400" b="1" dirty="0"/>
              <a:t>Letna pogodba Sklad – izvajalec</a:t>
            </a:r>
          </a:p>
          <a:p>
            <a:pPr marL="0" indent="0">
              <a:buNone/>
            </a:pPr>
            <a:endParaRPr lang="sl-SI" sz="1400" b="1" dirty="0"/>
          </a:p>
          <a:p>
            <a:pPr marL="0" indent="0">
              <a:buNone/>
            </a:pPr>
            <a:r>
              <a:rPr lang="sl-SI" sz="2400" b="1" dirty="0"/>
              <a:t>12. </a:t>
            </a:r>
            <a:r>
              <a:rPr lang="sl-SI" sz="2400" b="1" u="sng" dirty="0"/>
              <a:t>NADZOR DELOVANJA</a:t>
            </a:r>
          </a:p>
          <a:p>
            <a:pPr marL="0" indent="0">
              <a:buNone/>
            </a:pPr>
            <a:r>
              <a:rPr lang="sl-SI" sz="2400" dirty="0"/>
              <a:t>	izvaja:</a:t>
            </a:r>
          </a:p>
          <a:p>
            <a:pPr marL="0" indent="0">
              <a:buNone/>
            </a:pPr>
            <a:r>
              <a:rPr lang="sl-SI" sz="2400" dirty="0"/>
              <a:t>	- metodologija Sklada</a:t>
            </a:r>
          </a:p>
          <a:p>
            <a:pPr marL="0" indent="0">
              <a:buNone/>
            </a:pPr>
            <a:r>
              <a:rPr lang="sl-SI" sz="2400" dirty="0"/>
              <a:t>	- redni in izredni nadzor Sklada</a:t>
            </a:r>
          </a:p>
          <a:p>
            <a:pPr marL="0" indent="0">
              <a:buNone/>
            </a:pPr>
            <a:r>
              <a:rPr lang="sl-SI" sz="2400" dirty="0"/>
              <a:t>	- ukrepi za izboljšanje poslovanja, ki jih lahko določi Sklad</a:t>
            </a:r>
          </a:p>
          <a:p>
            <a:pPr marL="0" indent="0">
              <a:buNone/>
            </a:pPr>
            <a:endParaRPr lang="sl-SI" sz="1400" dirty="0"/>
          </a:p>
          <a:p>
            <a:pPr marL="0" indent="0">
              <a:buNone/>
            </a:pPr>
            <a:r>
              <a:rPr lang="sl-SI" sz="2400" b="1" dirty="0"/>
              <a:t>13. </a:t>
            </a:r>
            <a:r>
              <a:rPr lang="sl-SI" sz="2400" b="1" u="sng" dirty="0"/>
              <a:t>SANKCIJE ZA IZVAJALCA JNS</a:t>
            </a:r>
          </a:p>
          <a:p>
            <a:pPr marL="0" indent="0">
              <a:buNone/>
            </a:pPr>
            <a:r>
              <a:rPr lang="sl-SI" sz="2400" dirty="0"/>
              <a:t>	- ministrstvo za stanovanjske zadeve:</a:t>
            </a:r>
          </a:p>
          <a:p>
            <a:pPr marL="0" indent="0">
              <a:buNone/>
            </a:pPr>
            <a:r>
              <a:rPr lang="sl-SI" sz="2400" dirty="0"/>
              <a:t>		+ opomin</a:t>
            </a:r>
          </a:p>
          <a:p>
            <a:pPr marL="0" indent="0">
              <a:buNone/>
            </a:pPr>
            <a:r>
              <a:rPr lang="sl-SI" sz="2400" dirty="0"/>
              <a:t>		+ odvzem dovoljenja</a:t>
            </a:r>
          </a:p>
          <a:p>
            <a:pPr marL="0" indent="0">
              <a:buNone/>
            </a:pP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19617568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36DC289-A8EB-4D85-A964-80FEB270B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528506"/>
            <a:ext cx="10119297" cy="60232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2400" b="1" dirty="0"/>
              <a:t>14. </a:t>
            </a:r>
            <a:r>
              <a:rPr lang="sl-SI" sz="2400" b="1" u="sng" dirty="0"/>
              <a:t>IZVENSODNO IN SODNO REŠEVANJE SPOROV</a:t>
            </a:r>
          </a:p>
          <a:p>
            <a:pPr marL="0" indent="0">
              <a:buNone/>
            </a:pPr>
            <a:r>
              <a:rPr lang="sl-SI" sz="2400" dirty="0"/>
              <a:t>	- obvezna izvedba predhodne mediacije</a:t>
            </a:r>
          </a:p>
          <a:p>
            <a:pPr marL="0" indent="0">
              <a:buNone/>
            </a:pPr>
            <a:r>
              <a:rPr lang="sl-SI" sz="2400" dirty="0"/>
              <a:t>		+ organizira izvajalec (nosi stroške)</a:t>
            </a:r>
          </a:p>
          <a:p>
            <a:pPr marL="0" indent="0">
              <a:buNone/>
            </a:pPr>
            <a:r>
              <a:rPr lang="sl-SI" sz="2400" dirty="0"/>
              <a:t>		+ brezplačen postopek za najemodajalce in podnajemnike</a:t>
            </a:r>
          </a:p>
          <a:p>
            <a:pPr marL="0" indent="0">
              <a:buNone/>
            </a:pPr>
            <a:r>
              <a:rPr lang="sl-SI" sz="2400" dirty="0"/>
              <a:t>	- sodno reševanje-predpostavka</a:t>
            </a:r>
          </a:p>
          <a:p>
            <a:pPr marL="0" indent="0">
              <a:buNone/>
            </a:pPr>
            <a:r>
              <a:rPr lang="sl-SI" sz="2400" dirty="0"/>
              <a:t>		+ po neuspešnem zaključku postopka mediacije </a:t>
            </a:r>
          </a:p>
          <a:p>
            <a:pPr marL="0" indent="0">
              <a:buNone/>
            </a:pPr>
            <a:endParaRPr lang="sl-SI" sz="1400" dirty="0"/>
          </a:p>
          <a:p>
            <a:pPr marL="0" indent="0">
              <a:buNone/>
            </a:pPr>
            <a:r>
              <a:rPr lang="sl-SI" sz="2400" b="1" dirty="0"/>
              <a:t>15. </a:t>
            </a:r>
            <a:r>
              <a:rPr lang="sl-SI" sz="2400" b="1" u="sng" dirty="0"/>
              <a:t>NAJEMNA RAZMERJA</a:t>
            </a:r>
          </a:p>
          <a:p>
            <a:pPr marL="0" indent="0">
              <a:buNone/>
            </a:pPr>
            <a:r>
              <a:rPr lang="sl-SI" sz="2400" dirty="0"/>
              <a:t>	- lastnik-najemodajalec : izvajalec JNS</a:t>
            </a:r>
          </a:p>
          <a:p>
            <a:pPr marL="0" indent="0">
              <a:buNone/>
            </a:pPr>
            <a:r>
              <a:rPr lang="sl-SI" sz="2400" dirty="0"/>
              <a:t>		+ uporaba SZ</a:t>
            </a:r>
          </a:p>
          <a:p>
            <a:pPr marL="0" indent="0">
              <a:buNone/>
            </a:pPr>
            <a:r>
              <a:rPr lang="sl-SI" sz="2400" dirty="0"/>
              <a:t>	- </a:t>
            </a:r>
            <a:r>
              <a:rPr lang="sl-SI" sz="2400" b="1" dirty="0"/>
              <a:t>posebna ureditev:</a:t>
            </a:r>
          </a:p>
          <a:p>
            <a:pPr marL="0" indent="0">
              <a:buNone/>
            </a:pPr>
            <a:r>
              <a:rPr lang="sl-SI" sz="2400" b="1" dirty="0"/>
              <a:t>		</a:t>
            </a:r>
            <a:r>
              <a:rPr lang="sl-SI" sz="2400" dirty="0"/>
              <a:t>+ lastnik </a:t>
            </a:r>
            <a:r>
              <a:rPr lang="sl-SI" sz="2400" dirty="0">
                <a:sym typeface="Wingdings" panose="05000000000000000000" pitchFamily="2" charset="2"/>
              </a:rPr>
              <a:t> vnaprejšnje soglasje za oddajanje v podnajem za 			   celotno dobo najema (brez soglasja glede izbire 					        podnajemnikov)</a:t>
            </a:r>
            <a:endParaRPr lang="sl-SI" sz="2400" dirty="0"/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170419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125AE2E-A08A-49F9-99A6-1D4C89C45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327171"/>
            <a:ext cx="10312245" cy="5714191"/>
          </a:xfrm>
        </p:spPr>
        <p:txBody>
          <a:bodyPr/>
          <a:lstStyle/>
          <a:p>
            <a:pPr marL="0" indent="0">
              <a:buNone/>
            </a:pPr>
            <a:r>
              <a:rPr lang="sl-SI" sz="2400" dirty="0"/>
              <a:t>ZASEBNI LASTNIK	- odda stanovanje v najem JNS za določen čas</a:t>
            </a:r>
          </a:p>
          <a:p>
            <a:pPr marL="0" indent="0">
              <a:buNone/>
            </a:pPr>
            <a:r>
              <a:rPr lang="sl-SI" sz="2400" dirty="0"/>
              <a:t>						  (srednjeročno, dolgoročno) za dogovorjeno ceno</a:t>
            </a:r>
          </a:p>
          <a:p>
            <a:pPr marL="0" indent="0">
              <a:buNone/>
            </a:pPr>
            <a:r>
              <a:rPr lang="sl-SI" sz="2400" dirty="0"/>
              <a:t>						- razbremenjen vseh poslov povezanih z upravljanjem 						  in vzdrževanjem stanovanja v najemu</a:t>
            </a:r>
          </a:p>
          <a:p>
            <a:pPr marL="0" indent="0">
              <a:buNone/>
            </a:pPr>
            <a:r>
              <a:rPr lang="sl-SI" sz="2400" dirty="0"/>
              <a:t>TVEGANJA			- prenos vseh ključnih tveganj na JNS:</a:t>
            </a:r>
          </a:p>
          <a:p>
            <a:pPr marL="0" indent="0">
              <a:buNone/>
            </a:pPr>
            <a:r>
              <a:rPr lang="sl-SI" sz="2400" dirty="0"/>
              <a:t>							+ (ne)plačevanje najemnine</a:t>
            </a:r>
          </a:p>
          <a:p>
            <a:pPr marL="0" indent="0">
              <a:buNone/>
            </a:pPr>
            <a:r>
              <a:rPr lang="sl-SI" sz="2400" dirty="0"/>
              <a:t>							+ (ne)plačevanje obratovalnih stroškov in 										   vzdrževanja skupnih delov (subsidiarna 										   odgovornost)</a:t>
            </a:r>
          </a:p>
          <a:p>
            <a:pPr marL="0" indent="0">
              <a:buNone/>
            </a:pPr>
            <a:r>
              <a:rPr lang="sl-SI" sz="2400" dirty="0"/>
              <a:t>							+ nezasedenost stanovanja</a:t>
            </a:r>
          </a:p>
          <a:p>
            <a:pPr marL="0" indent="0">
              <a:buNone/>
            </a:pPr>
            <a:r>
              <a:rPr lang="sl-SI" sz="2400" dirty="0"/>
              <a:t>							+ iskanje novega najemnika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995597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637FFFE-543D-48E1-9D42-B1719AD41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86561"/>
            <a:ext cx="10068963" cy="62665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2400" dirty="0"/>
              <a:t>	- pravica lastnika do predčasne odpovedi najema zaradi lastnih 	   	  potreb</a:t>
            </a:r>
          </a:p>
          <a:p>
            <a:pPr marL="0" indent="0">
              <a:buNone/>
            </a:pPr>
            <a:r>
              <a:rPr lang="sl-SI" sz="2400" dirty="0"/>
              <a:t>	- obveznost povrnitve vlaganj izvajalca JNS v prenovo stanovanja do 	  konca dobe najema</a:t>
            </a:r>
          </a:p>
          <a:p>
            <a:pPr marL="0" indent="0">
              <a:buNone/>
            </a:pPr>
            <a:r>
              <a:rPr lang="sl-SI" sz="2400" dirty="0"/>
              <a:t>	- </a:t>
            </a:r>
            <a:r>
              <a:rPr lang="sl-SI" sz="2400" b="1" dirty="0"/>
              <a:t>krivdni razlogi za odpoved</a:t>
            </a:r>
          </a:p>
          <a:p>
            <a:pPr marL="0" indent="0">
              <a:buNone/>
            </a:pPr>
            <a:r>
              <a:rPr lang="sl-SI" sz="2400" b="1" dirty="0"/>
              <a:t>	</a:t>
            </a:r>
            <a:r>
              <a:rPr lang="sl-SI" sz="2400" dirty="0"/>
              <a:t>- neuporaba določb SZ o oderuški najemnini in pravici zahtevati 	   	  preverjanje najemnine</a:t>
            </a:r>
          </a:p>
          <a:p>
            <a:pPr marL="0" indent="0">
              <a:buNone/>
            </a:pPr>
            <a:endParaRPr lang="sl-SI" sz="1400" dirty="0"/>
          </a:p>
          <a:p>
            <a:pPr marL="0" indent="0">
              <a:buNone/>
            </a:pPr>
            <a:r>
              <a:rPr lang="sl-SI" sz="2400" b="1" dirty="0"/>
              <a:t>16. </a:t>
            </a:r>
            <a:r>
              <a:rPr lang="sl-SI" sz="2400" b="1" u="sng" dirty="0"/>
              <a:t>PODNAJEM</a:t>
            </a:r>
          </a:p>
          <a:p>
            <a:pPr marL="0" indent="0">
              <a:buNone/>
            </a:pPr>
            <a:r>
              <a:rPr lang="sl-SI" sz="2400" dirty="0"/>
              <a:t>	- posebna ureditev </a:t>
            </a:r>
            <a:r>
              <a:rPr lang="sl-SI" sz="2400" dirty="0" err="1"/>
              <a:t>podnajemnih</a:t>
            </a:r>
            <a:r>
              <a:rPr lang="sl-SI" sz="2400" dirty="0"/>
              <a:t> razmerij:</a:t>
            </a:r>
          </a:p>
          <a:p>
            <a:pPr marL="0" indent="0">
              <a:buNone/>
            </a:pPr>
            <a:r>
              <a:rPr lang="sl-SI" sz="2400" dirty="0"/>
              <a:t>		+ </a:t>
            </a:r>
            <a:r>
              <a:rPr lang="sl-SI" sz="2400" b="1" dirty="0"/>
              <a:t>podnajemnik</a:t>
            </a:r>
            <a:r>
              <a:rPr lang="sl-SI" sz="2400" dirty="0"/>
              <a:t> – brez pravice zahtevati drugo stanovanje po 			   prenehanju podnajema</a:t>
            </a:r>
          </a:p>
          <a:p>
            <a:pPr marL="0" indent="0">
              <a:buNone/>
            </a:pPr>
            <a:r>
              <a:rPr lang="sl-SI" sz="2400" dirty="0"/>
              <a:t>		+ prenos pravice podnajema – spremenjene okoliščine</a:t>
            </a:r>
          </a:p>
          <a:p>
            <a:pPr marL="0" indent="0">
              <a:buNone/>
            </a:pPr>
            <a:r>
              <a:rPr lang="sl-SI" sz="2400" dirty="0"/>
              <a:t>		+ nadomestilo za uporabo stanovanja v podnajemu:</a:t>
            </a:r>
          </a:p>
          <a:p>
            <a:pPr marL="0" indent="0">
              <a:buNone/>
            </a:pPr>
            <a:r>
              <a:rPr lang="sl-SI" sz="2400" dirty="0"/>
              <a:t>			&gt; ni najemnina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38568589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016D56A-D56E-4DC0-8737-1E05329C6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45285"/>
            <a:ext cx="10027018" cy="54960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/>
              <a:t>			&gt; plačevanje dogovorjenih obratovalnih stroškov in 						  vzdrževanja ter zavarovanja stanovanja iz naslova posesti</a:t>
            </a:r>
          </a:p>
          <a:p>
            <a:pPr marL="0" indent="0">
              <a:buNone/>
            </a:pPr>
            <a:r>
              <a:rPr lang="sl-SI" sz="2400" dirty="0"/>
              <a:t>		+ preselitev podnajemnika v drugo stanovanje v primeru 				   spremenjenih okoliščin</a:t>
            </a:r>
          </a:p>
          <a:p>
            <a:pPr marL="0" indent="0">
              <a:buNone/>
            </a:pPr>
            <a:r>
              <a:rPr lang="sl-SI" sz="2400" dirty="0"/>
              <a:t>		+ </a:t>
            </a:r>
            <a:r>
              <a:rPr lang="sl-SI" sz="2400" b="1" dirty="0"/>
              <a:t>subsidiarna odgovornost</a:t>
            </a:r>
            <a:r>
              <a:rPr lang="sl-SI" sz="2400" dirty="0"/>
              <a:t> </a:t>
            </a:r>
            <a:r>
              <a:rPr lang="sl-SI" sz="2400" b="1" dirty="0"/>
              <a:t>lastnika stanovanja </a:t>
            </a:r>
          </a:p>
          <a:p>
            <a:pPr marL="0" indent="0">
              <a:buNone/>
            </a:pPr>
            <a:r>
              <a:rPr lang="sl-SI" sz="2400" b="1" dirty="0"/>
              <a:t>			</a:t>
            </a:r>
            <a:r>
              <a:rPr lang="sl-SI" sz="2400" dirty="0"/>
              <a:t>&gt; prenos odgovornosti lastnika na izvajalca JNS</a:t>
            </a:r>
          </a:p>
        </p:txBody>
      </p:sp>
    </p:spTree>
    <p:extLst>
      <p:ext uri="{BB962C8B-B14F-4D97-AF65-F5344CB8AC3E}">
        <p14:creationId xmlns:p14="http://schemas.microsoft.com/office/powerpoint/2010/main" val="1139481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D38005-B09D-446B-971D-B9E533500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9083"/>
          </a:xfrm>
        </p:spPr>
        <p:txBody>
          <a:bodyPr>
            <a:normAutofit/>
          </a:bodyPr>
          <a:lstStyle/>
          <a:p>
            <a:r>
              <a:rPr lang="sl-SI" sz="3500" dirty="0">
                <a:solidFill>
                  <a:schemeClr val="tx1"/>
                </a:solidFill>
              </a:rPr>
              <a:t>VSEBINA PROJEKTNE NALOGE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F57E97B-BFC0-4552-9D90-91369D29C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08683"/>
            <a:ext cx="10161243" cy="5251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b="1" dirty="0"/>
              <a:t>A.</a:t>
            </a:r>
          </a:p>
          <a:p>
            <a:pPr marL="0" indent="0">
              <a:buNone/>
            </a:pPr>
            <a:r>
              <a:rPr lang="sl-SI" sz="2400" dirty="0"/>
              <a:t>- izdelava strokovnih podlag za bodočo zakonsko ureditev JNS</a:t>
            </a:r>
          </a:p>
          <a:p>
            <a:pPr marL="0" indent="0">
              <a:buNone/>
              <a:tabLst>
                <a:tab pos="182563" algn="l"/>
              </a:tabLst>
            </a:pPr>
            <a:r>
              <a:rPr lang="sl-SI" sz="2400" dirty="0"/>
              <a:t>- priprava začetnih podlag za vzpostavitev in začetek delovanja JNS v                        	okviru SSRS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r>
              <a:rPr lang="sl-SI" sz="2400" b="1" dirty="0"/>
              <a:t>B. </a:t>
            </a:r>
            <a:r>
              <a:rPr lang="sl-SI" sz="2400" dirty="0"/>
              <a:t>TUJE IZKUŠNJE</a:t>
            </a:r>
          </a:p>
          <a:p>
            <a:pPr marL="0" indent="0">
              <a:buNone/>
              <a:tabLst>
                <a:tab pos="182563" algn="l"/>
              </a:tabLst>
            </a:pPr>
            <a:r>
              <a:rPr lang="sl-SI" sz="2400" dirty="0"/>
              <a:t>- prenos in upoštevanje izkušenj podobnih javnih služb v nekaterih    	          	državah članicah EU in</a:t>
            </a:r>
          </a:p>
          <a:p>
            <a:pPr marL="0" indent="0">
              <a:buNone/>
            </a:pPr>
            <a:r>
              <a:rPr lang="sl-SI" sz="2400" dirty="0"/>
              <a:t>- njihove zakonske ureditve</a:t>
            </a:r>
          </a:p>
        </p:txBody>
      </p:sp>
    </p:spTree>
    <p:extLst>
      <p:ext uri="{BB962C8B-B14F-4D97-AF65-F5344CB8AC3E}">
        <p14:creationId xmlns:p14="http://schemas.microsoft.com/office/powerpoint/2010/main" val="3250094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383C62F-1D36-48B0-91BE-C49B94A00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78172"/>
            <a:ext cx="10337411" cy="61742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2800" b="1" dirty="0"/>
              <a:t>II. SOCIALNE NAJEMNIŠKE AGENCIJE – INOVATIVNI ODGOVOR STANOVANJSKE POLITIKE NA BREZDOMSTVO IN STANOVANJSKO REVŠČINO</a:t>
            </a:r>
          </a:p>
          <a:p>
            <a:pPr marL="0" indent="0">
              <a:buNone/>
            </a:pPr>
            <a:r>
              <a:rPr lang="sl-SI" sz="2400" b="1" dirty="0"/>
              <a:t>1. Cilji stanovanjskih in socialnih politik EU</a:t>
            </a:r>
          </a:p>
          <a:p>
            <a:pPr marL="0" indent="0">
              <a:buNone/>
            </a:pPr>
            <a:r>
              <a:rPr lang="sl-SI" sz="2400" dirty="0"/>
              <a:t>	- cenovno dostopne stanovanjske rešitve za brezdomce in osebe, ki 	  	  jim grozi, da bodo to postale</a:t>
            </a:r>
          </a:p>
          <a:p>
            <a:pPr marL="0" indent="0">
              <a:buNone/>
            </a:pPr>
            <a:r>
              <a:rPr lang="sl-SI" sz="2400" dirty="0"/>
              <a:t>	- stabilna stanovanjska nastanitev kot sestavina socialne vključenosti</a:t>
            </a:r>
          </a:p>
          <a:p>
            <a:pPr marL="0" indent="0">
              <a:buNone/>
            </a:pPr>
            <a:r>
              <a:rPr lang="sl-SI" sz="2400" dirty="0"/>
              <a:t>	- </a:t>
            </a:r>
            <a:r>
              <a:rPr lang="sl-SI" sz="2400" b="1" dirty="0"/>
              <a:t>zagotavljanje „prve nastanitve“ oseb in gospodinjstev z nizkimi 	 	  dohodki in drugih socialno ali stanovanjsko izključenih oseb in 	  	  gospodinjstev</a:t>
            </a:r>
          </a:p>
          <a:p>
            <a:pPr marL="0" indent="0">
              <a:buNone/>
            </a:pPr>
            <a:r>
              <a:rPr lang="sl-SI" sz="2400" b="1" dirty="0"/>
              <a:t>2. Temeljni cilji delovanja socialnih najemniških agencij (SRA – Social 	</a:t>
            </a:r>
            <a:r>
              <a:rPr lang="sl-SI" sz="2400" b="1" dirty="0" err="1"/>
              <a:t>rental</a:t>
            </a:r>
            <a:r>
              <a:rPr lang="sl-SI" sz="2400" b="1" dirty="0"/>
              <a:t> </a:t>
            </a:r>
            <a:r>
              <a:rPr lang="sl-SI" sz="2400" b="1" dirty="0" err="1"/>
              <a:t>agencies</a:t>
            </a:r>
            <a:r>
              <a:rPr lang="sl-SI" sz="2400" b="1" dirty="0"/>
              <a:t>)</a:t>
            </a:r>
          </a:p>
          <a:p>
            <a:pPr marL="0" indent="0">
              <a:buNone/>
            </a:pPr>
            <a:r>
              <a:rPr lang="sl-SI" sz="2400" b="1" dirty="0"/>
              <a:t>	- </a:t>
            </a:r>
            <a:r>
              <a:rPr lang="sl-SI" sz="2400" dirty="0"/>
              <a:t>zagotoviti najem stanovanj najemnikom z nizkimi dohodki za ugodno 	  najemnino (ranljiva in revna gospodinjstva, osebe s posebnimi 			  ovirami 	za dostop do stanovanja – </a:t>
            </a:r>
            <a:r>
              <a:rPr lang="sl-SI" sz="2400" dirty="0" err="1"/>
              <a:t>prekarni</a:t>
            </a:r>
            <a:r>
              <a:rPr lang="sl-SI" sz="2400" dirty="0"/>
              <a:t> delavci in drugi)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40237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1E9C465-90FB-43AA-932A-00395B7BF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76837"/>
            <a:ext cx="10320633" cy="6392411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sl-SI" dirty="0"/>
              <a:t>	</a:t>
            </a:r>
            <a:r>
              <a:rPr lang="sl-SI" sz="2400" dirty="0"/>
              <a:t>- zagotoviti najemodajalcu najem za daljše obdobje (običajno 9 let) 		  in zanesljivo plačilo najemnine ter vzdrževanje stanovanja</a:t>
            </a:r>
          </a:p>
          <a:p>
            <a:pPr marL="0" lvl="0" indent="0">
              <a:buNone/>
            </a:pPr>
            <a:r>
              <a:rPr lang="sl-SI" sz="2400" dirty="0"/>
              <a:t>	- sofinanciranje oziroma subvencioniranje prenove stanovanj</a:t>
            </a:r>
          </a:p>
          <a:p>
            <a:pPr marL="0" lvl="0" indent="0">
              <a:buNone/>
            </a:pPr>
            <a:r>
              <a:rPr lang="sl-SI" sz="2400" dirty="0"/>
              <a:t>	- povezovanje najemnika socialnega stanovanja z drugimi			  		  organizacijami in službami, ki zagotavljajo ustrezno podporo glede 		  drugih potreb (zasvojenost, zaposlovanje, podpora pri 	upravnih 			  postopkih itd.)</a:t>
            </a:r>
          </a:p>
          <a:p>
            <a:pPr marL="0" lvl="0" indent="0">
              <a:buNone/>
            </a:pPr>
            <a:r>
              <a:rPr lang="sl-SI" sz="2400" b="1" dirty="0"/>
              <a:t>3. Razlogi in možnosti za prenos modela SRA (v druge države)</a:t>
            </a:r>
          </a:p>
          <a:p>
            <a:pPr marL="0" lvl="0" indent="0">
              <a:buNone/>
            </a:pPr>
            <a:r>
              <a:rPr lang="sl-SI" sz="2400" dirty="0"/>
              <a:t>	- države – članice EU in izven se soočajo z naslednjim stanjem:</a:t>
            </a:r>
          </a:p>
          <a:p>
            <a:pPr marL="0" indent="0">
              <a:buNone/>
            </a:pPr>
            <a:r>
              <a:rPr lang="sl-SI" sz="2400" dirty="0"/>
              <a:t>		+ </a:t>
            </a:r>
            <a:r>
              <a:rPr lang="sl-SI" sz="2400" b="1" dirty="0"/>
              <a:t>naraščajoči razkorak</a:t>
            </a:r>
            <a:r>
              <a:rPr lang="sl-SI" sz="2400" dirty="0"/>
              <a:t> med cenovno dostopno stanovanjsko 				   ponudbo in povpraševanjem</a:t>
            </a:r>
          </a:p>
          <a:p>
            <a:pPr marL="0" indent="0">
              <a:buNone/>
            </a:pPr>
            <a:r>
              <a:rPr lang="sl-SI" sz="2400" dirty="0"/>
              <a:t>		+ </a:t>
            </a:r>
            <a:r>
              <a:rPr lang="sl-SI" sz="2400" b="1" dirty="0"/>
              <a:t>pritiski na socialne stanovanjske sklade</a:t>
            </a:r>
            <a:r>
              <a:rPr lang="sl-SI" sz="2400" dirty="0"/>
              <a:t> zaradi konkurenčnih 			   zahtev in/ali neustreznih oziroma nezadostnih virov financiranja</a:t>
            </a:r>
          </a:p>
          <a:p>
            <a:pPr marL="0" indent="0">
              <a:buNone/>
            </a:pPr>
            <a:r>
              <a:rPr lang="sl-SI" sz="2400" dirty="0"/>
              <a:t>		+ </a:t>
            </a:r>
            <a:r>
              <a:rPr lang="sl-SI" sz="2400" b="1" dirty="0"/>
              <a:t>posebne ovire pri dostopu </a:t>
            </a:r>
            <a:r>
              <a:rPr lang="sl-SI" sz="2400" dirty="0"/>
              <a:t>do socialnih in zasebnih najemnih 			  stanovanj za ranljive skupine, vključno z brezdomci.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endParaRPr lang="sl-SI" sz="2400" dirty="0"/>
          </a:p>
          <a:p>
            <a:pPr marL="0" lvl="0" indent="0">
              <a:buNone/>
            </a:pPr>
            <a:endParaRPr lang="sl-SI" sz="2400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89700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41BAEAC-2688-4CE5-97A1-69C1EF618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385895"/>
            <a:ext cx="10119297" cy="5655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b="1" dirty="0"/>
              <a:t>Veliko vojvodstvo Luxemburg</a:t>
            </a:r>
          </a:p>
          <a:p>
            <a:pPr marL="0" indent="0">
              <a:buNone/>
            </a:pPr>
            <a:r>
              <a:rPr lang="sl-SI" sz="2400" b="1" dirty="0"/>
              <a:t>TRIJE STEBRI</a:t>
            </a:r>
          </a:p>
          <a:p>
            <a:pPr marL="0" indent="0">
              <a:buNone/>
            </a:pPr>
            <a:endParaRPr lang="sl-SI" sz="2400" b="1" dirty="0"/>
          </a:p>
          <a:p>
            <a:pPr marL="0" indent="0">
              <a:buNone/>
            </a:pPr>
            <a:r>
              <a:rPr lang="sl-SI" sz="2400" b="1" dirty="0"/>
              <a:t> 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1730FCD-8631-48A6-9FA5-EB01814010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75" y="1580308"/>
            <a:ext cx="8402411" cy="45156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22720" y="4206240"/>
            <a:ext cx="15361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l-SI" sz="1400" b="1" dirty="0">
                <a:latin typeface="Verdana" pitchFamily="34" charset="0"/>
              </a:rPr>
              <a:t>- </a:t>
            </a:r>
            <a:r>
              <a:rPr lang="sl-SI" sz="1400" b="1" dirty="0">
                <a:latin typeface="Arial Black" pitchFamily="34" charset="0"/>
              </a:rPr>
              <a:t>izključena</a:t>
            </a:r>
            <a:endParaRPr lang="en-US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929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1211CE-CEA4-4315-A7F4-5DAF91DCB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59836"/>
            <a:ext cx="9903580" cy="895739"/>
          </a:xfrm>
        </p:spPr>
        <p:txBody>
          <a:bodyPr>
            <a:noAutofit/>
          </a:bodyPr>
          <a:lstStyle/>
          <a:p>
            <a:r>
              <a:rPr lang="sl-SI" sz="3500" dirty="0">
                <a:solidFill>
                  <a:schemeClr val="tx1"/>
                </a:solidFill>
              </a:rPr>
              <a:t>III. PREDSTAVITEV PRIMEROV DOBRIH PRAKS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D83FCC0-FD83-48B4-BF05-132131C3B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2239"/>
            <a:ext cx="10429690" cy="5209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b="1" dirty="0"/>
              <a:t>1. LUXEMBURG – temeljne značilnosti</a:t>
            </a:r>
          </a:p>
          <a:p>
            <a:pPr marL="0" indent="0">
              <a:buNone/>
            </a:pPr>
            <a:r>
              <a:rPr lang="sl-SI" sz="2400" b="1" dirty="0"/>
              <a:t>1. </a:t>
            </a:r>
            <a:r>
              <a:rPr lang="sl-SI" sz="2400" b="1" u="sng" dirty="0"/>
              <a:t>Zakonska ureditev</a:t>
            </a:r>
          </a:p>
          <a:p>
            <a:pPr marL="0" indent="0">
              <a:buNone/>
            </a:pPr>
            <a:r>
              <a:rPr lang="sl-SI" sz="2400" dirty="0"/>
              <a:t>- (samo) trije stebri zakonske ureditve JNS (po 1 člen v 3 zakonih)</a:t>
            </a:r>
          </a:p>
          <a:p>
            <a:pPr marL="0" indent="0">
              <a:buNone/>
            </a:pPr>
            <a:r>
              <a:rPr lang="sl-SI" sz="2400" b="1" dirty="0"/>
              <a:t>A: Zakon o stanovanjski pomoči (1979)</a:t>
            </a:r>
          </a:p>
          <a:p>
            <a:pPr marL="0" indent="0">
              <a:buNone/>
            </a:pPr>
            <a:r>
              <a:rPr lang="sl-SI" sz="2400" b="1" dirty="0"/>
              <a:t>	</a:t>
            </a:r>
            <a:r>
              <a:rPr lang="sl-SI" sz="2400" dirty="0"/>
              <a:t>- </a:t>
            </a:r>
            <a:r>
              <a:rPr lang="sl-SI" sz="2400" b="1" dirty="0"/>
              <a:t>ciljna skupina</a:t>
            </a:r>
            <a:r>
              <a:rPr lang="sl-SI" sz="2400" dirty="0"/>
              <a:t>: gospodinjstva z nizkimi dohodki</a:t>
            </a:r>
          </a:p>
          <a:p>
            <a:pPr marL="0" indent="0">
              <a:buNone/>
            </a:pPr>
            <a:r>
              <a:rPr lang="sl-SI" sz="2400" dirty="0"/>
              <a:t>	- </a:t>
            </a:r>
            <a:r>
              <a:rPr lang="sl-SI" sz="2400" b="1" dirty="0"/>
              <a:t>izvajalci JNS</a:t>
            </a:r>
            <a:r>
              <a:rPr lang="sl-SI" sz="2400" dirty="0"/>
              <a:t>: široke možnosti</a:t>
            </a:r>
          </a:p>
          <a:p>
            <a:pPr marL="0" indent="0">
              <a:buNone/>
            </a:pPr>
            <a:r>
              <a:rPr lang="sl-SI" sz="2400" dirty="0"/>
              <a:t>		+ javno-pravne osebe</a:t>
            </a:r>
          </a:p>
          <a:p>
            <a:pPr marL="0" indent="0">
              <a:buNone/>
            </a:pPr>
            <a:r>
              <a:rPr lang="sl-SI" sz="2400" dirty="0"/>
              <a:t>		+ zasebno-pravne osebe </a:t>
            </a:r>
          </a:p>
          <a:p>
            <a:pPr marL="0" indent="0">
              <a:buNone/>
            </a:pPr>
            <a:r>
              <a:rPr lang="sl-SI" sz="2400" dirty="0"/>
              <a:t>	- </a:t>
            </a:r>
            <a:r>
              <a:rPr lang="sl-SI" sz="2400" b="1" dirty="0"/>
              <a:t>organiziranost JNS</a:t>
            </a:r>
            <a:r>
              <a:rPr lang="sl-SI" sz="2400" dirty="0"/>
              <a:t>: minister za stanovanjske zadeve</a:t>
            </a:r>
          </a:p>
          <a:p>
            <a:pPr marL="0" indent="0">
              <a:buNone/>
            </a:pPr>
            <a:r>
              <a:rPr lang="sl-SI" sz="2400" dirty="0"/>
              <a:t>	- </a:t>
            </a:r>
            <a:r>
              <a:rPr lang="sl-SI" sz="2400" b="1" dirty="0"/>
              <a:t>financiranje delovanja</a:t>
            </a:r>
            <a:r>
              <a:rPr lang="sl-SI" sz="2400" dirty="0"/>
              <a:t>: stroški 100 EUR/mesečno/stanovanje</a:t>
            </a:r>
          </a:p>
        </p:txBody>
      </p:sp>
    </p:spTree>
    <p:extLst>
      <p:ext uri="{BB962C8B-B14F-4D97-AF65-F5344CB8AC3E}">
        <p14:creationId xmlns:p14="http://schemas.microsoft.com/office/powerpoint/2010/main" val="3217491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E06D7E0-263A-4FBE-97E3-6670CB49C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61394"/>
            <a:ext cx="10404524" cy="61071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b="1" dirty="0"/>
              <a:t>B: Davčna olajšava – Zakon o davčni reformi (2016)</a:t>
            </a:r>
          </a:p>
          <a:p>
            <a:pPr marL="0" indent="0">
              <a:buNone/>
            </a:pPr>
            <a:r>
              <a:rPr lang="sl-SI" sz="2400" b="1" dirty="0"/>
              <a:t>	</a:t>
            </a:r>
            <a:r>
              <a:rPr lang="sl-SI" sz="2400" dirty="0"/>
              <a:t>- 50% davčna olajšava na dohodek fizičnih oseb od najemnine za   	  	 	  oddajanje v najem preko JNS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r>
              <a:rPr lang="sl-SI" sz="2400" b="1" dirty="0"/>
              <a:t>C: Izključitev uporabe določb Zakona o stanovanjskih najemih za</a:t>
            </a:r>
          </a:p>
          <a:p>
            <a:pPr marL="0" indent="0">
              <a:buNone/>
            </a:pPr>
            <a:r>
              <a:rPr lang="sl-SI" sz="2400" b="1" dirty="0"/>
              <a:t>	uporabo socialnih stanovanj (2006)</a:t>
            </a:r>
          </a:p>
          <a:p>
            <a:pPr marL="0" indent="0">
              <a:buNone/>
            </a:pPr>
            <a:r>
              <a:rPr lang="sl-SI" sz="2400" b="1" dirty="0"/>
              <a:t>	</a:t>
            </a:r>
            <a:r>
              <a:rPr lang="sl-SI" sz="2400" dirty="0"/>
              <a:t>- ki jih dajejo na razpolago (v uporabo) kot obliko socialne pomoči 		  občine, združenja občin, neprofitne organizacije ali ustanove, ki 		  delujejo na stanovanjskem področju</a:t>
            </a:r>
          </a:p>
          <a:p>
            <a:pPr marL="0" indent="0">
              <a:buNone/>
            </a:pPr>
            <a:r>
              <a:rPr lang="sl-SI" sz="2400" b="1" dirty="0"/>
              <a:t>2. </a:t>
            </a:r>
            <a:r>
              <a:rPr lang="sl-SI" sz="2400" b="1" u="sng" dirty="0"/>
              <a:t>Pravna razmerja</a:t>
            </a:r>
          </a:p>
          <a:p>
            <a:pPr marL="0" indent="0">
              <a:buNone/>
            </a:pPr>
            <a:r>
              <a:rPr lang="sl-SI" sz="2400" dirty="0"/>
              <a:t>	</a:t>
            </a:r>
            <a:r>
              <a:rPr lang="sl-SI" sz="2400" b="1" dirty="0"/>
              <a:t>agencija – lastnik:</a:t>
            </a:r>
          </a:p>
          <a:p>
            <a:pPr marL="0" indent="0">
              <a:buNone/>
            </a:pPr>
            <a:r>
              <a:rPr lang="sl-SI" sz="2400" dirty="0"/>
              <a:t>	- klasično najemno razmerje za določeno dobo (3 leta s podaljšanjem)</a:t>
            </a:r>
          </a:p>
          <a:p>
            <a:pPr marL="0" indent="0">
              <a:buNone/>
            </a:pPr>
            <a:r>
              <a:rPr lang="sl-SI" sz="2400" dirty="0"/>
              <a:t>	- možnost predčasne odpovedi s strani lastnika</a:t>
            </a:r>
          </a:p>
        </p:txBody>
      </p:sp>
    </p:spTree>
    <p:extLst>
      <p:ext uri="{BB962C8B-B14F-4D97-AF65-F5344CB8AC3E}">
        <p14:creationId xmlns:p14="http://schemas.microsoft.com/office/powerpoint/2010/main" val="2242711390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Gladk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1720</TotalTime>
  <Words>317</Words>
  <Application>Microsoft Office PowerPoint</Application>
  <PresentationFormat>Širokozaslonsko</PresentationFormat>
  <Paragraphs>305</Paragraphs>
  <Slides>31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31</vt:i4>
      </vt:variant>
    </vt:vector>
  </HeadingPairs>
  <TitlesOfParts>
    <vt:vector size="38" baseType="lpstr">
      <vt:lpstr>Arial</vt:lpstr>
      <vt:lpstr>Arial Black</vt:lpstr>
      <vt:lpstr>Trebuchet MS</vt:lpstr>
      <vt:lpstr>Verdana</vt:lpstr>
      <vt:lpstr>Wingdings</vt:lpstr>
      <vt:lpstr>Wingdings 3</vt:lpstr>
      <vt:lpstr>Gladko</vt:lpstr>
      <vt:lpstr>Slovensko nepremičninsko združenje FIABCI Slovenija</vt:lpstr>
      <vt:lpstr>I. PROJEKTNA NALOGA</vt:lpstr>
      <vt:lpstr>PowerPointova predstavitev</vt:lpstr>
      <vt:lpstr>VSEBINA PROJEKTNE NALOGE</vt:lpstr>
      <vt:lpstr>PowerPointova predstavitev</vt:lpstr>
      <vt:lpstr>PowerPointova predstavitev</vt:lpstr>
      <vt:lpstr>PowerPointova predstavitev</vt:lpstr>
      <vt:lpstr>III. PREDSTAVITEV PRIMEROV DOBRIH PRAKS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IV. PREDLOG ZAKONSKE UREDITVE JAVNE NAJEMNIŠKE SLUŽBE V NOVEM SZ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Jaka Gerbec</dc:creator>
  <cp:lastModifiedBy>Jaka Gerbec</cp:lastModifiedBy>
  <cp:revision>43</cp:revision>
  <cp:lastPrinted>2018-10-16T11:06:52Z</cp:lastPrinted>
  <dcterms:created xsi:type="dcterms:W3CDTF">2018-10-11T07:12:37Z</dcterms:created>
  <dcterms:modified xsi:type="dcterms:W3CDTF">2018-10-18T08:54:33Z</dcterms:modified>
</cp:coreProperties>
</file>